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1522075" cy="6484938"/>
  <p:notesSz cx="7315200" cy="12344400"/>
  <p:embeddedFontLst>
    <p:embeddedFont>
      <p:font typeface="Montserrat" panose="00000500000000000000" pitchFamily="2" charset="0"/>
      <p:regular r:id="rId51"/>
      <p:bold r:id="rId52"/>
      <p:italic r:id="rId53"/>
      <p:boldItalic r:id="rId54"/>
    </p:embeddedFont>
    <p:embeddedFont>
      <p:font typeface="Montserrat ExtraBold" panose="00000900000000000000" pitchFamily="2" charset="0"/>
      <p:bold r:id="rId55"/>
      <p:boldItalic r:id="rId56"/>
    </p:embeddedFont>
    <p:embeddedFont>
      <p:font typeface="Montserrat Light" panose="00000400000000000000" pitchFamily="2" charset="0"/>
      <p:regular r:id="rId57"/>
      <p:bold r:id="rId58"/>
      <p:italic r:id="rId59"/>
      <p:boldItalic r:id="rId60"/>
    </p:embeddedFont>
    <p:embeddedFont>
      <p:font typeface="Montserrat Medium" panose="00000600000000000000" pitchFamily="2" charset="0"/>
      <p:regular r:id="rId61"/>
      <p:bold r:id="rId62"/>
      <p:italic r:id="rId63"/>
      <p:boldItalic r:id="rId64"/>
    </p:embeddedFont>
    <p:embeddedFont>
      <p:font typeface="Montserrat SemiBold" panose="000007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7">
          <p15:clr>
            <a:srgbClr val="A4A3A4"/>
          </p15:clr>
        </p15:guide>
        <p15:guide id="2" pos="182">
          <p15:clr>
            <a:srgbClr val="A4A3A4"/>
          </p15:clr>
        </p15:guide>
        <p15:guide id="3" pos="1832">
          <p15:clr>
            <a:srgbClr val="A4A3A4"/>
          </p15:clr>
        </p15:guide>
        <p15:guide id="4" pos="1927">
          <p15:clr>
            <a:srgbClr val="A4A3A4"/>
          </p15:clr>
        </p15:guide>
        <p15:guide id="5" pos="3584">
          <p15:clr>
            <a:srgbClr val="A4A3A4"/>
          </p15:clr>
        </p15:guide>
        <p15:guide id="6" pos="3672">
          <p15:clr>
            <a:srgbClr val="A4A3A4"/>
          </p15:clr>
        </p15:guide>
        <p15:guide id="7" pos="5328">
          <p15:clr>
            <a:srgbClr val="A4A3A4"/>
          </p15:clr>
        </p15:guide>
        <p15:guide id="8" pos="5419">
          <p15:clr>
            <a:srgbClr val="A4A3A4"/>
          </p15:clr>
        </p15:guide>
        <p15:guide id="9" pos="7075">
          <p15:clr>
            <a:srgbClr val="A4A3A4"/>
          </p15:clr>
        </p15:guide>
        <p15:guide id="10" orient="horz" pos="322">
          <p15:clr>
            <a:srgbClr val="A4A3A4"/>
          </p15:clr>
        </p15:guide>
        <p15:guide id="11" orient="horz" pos="741">
          <p15:clr>
            <a:srgbClr val="A4A3A4"/>
          </p15:clr>
        </p15:guide>
        <p15:guide id="12" orient="horz" pos="1013">
          <p15:clr>
            <a:srgbClr val="A4A3A4"/>
          </p15:clr>
        </p15:guide>
        <p15:guide id="13" orient="horz" pos="3678">
          <p15:clr>
            <a:srgbClr val="A4A3A4"/>
          </p15:clr>
        </p15:guide>
        <p15:guide id="14" orient="horz" pos="3811">
          <p15:clr>
            <a:srgbClr val="A4A3A4"/>
          </p15:clr>
        </p15:guide>
        <p15:guide id="15" orient="horz" pos="3965">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2" roundtripDataSignature="AMtx7mi2oCHAm+ygtkKB2BVcrXQfY6CPe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120" y="90"/>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1.fntdata"/><Relationship Id="rId72"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tableStyles" Target="tableStyles.xml"/><Relationship Id="rId7"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3169919" cy="617220"/>
          </a:xfrm>
          <a:prstGeom prst="rect">
            <a:avLst/>
          </a:prstGeom>
          <a:noFill/>
          <a:ln>
            <a:noFill/>
          </a:ln>
        </p:spPr>
        <p:txBody>
          <a:bodyPr spcFirstLastPara="1" wrap="square" lIns="107550" tIns="53775" rIns="107550" bIns="53775" anchor="t" anchorCtr="0">
            <a:noAutofit/>
          </a:bodyPr>
          <a:lstStyle>
            <a:lvl1pPr marR="0" lvl="0" algn="l"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4" name="Google Shape;4;n"/>
          <p:cNvSpPr txBox="1">
            <a:spLocks noGrp="1"/>
          </p:cNvSpPr>
          <p:nvPr>
            <p:ph type="dt" idx="10"/>
          </p:nvPr>
        </p:nvSpPr>
        <p:spPr>
          <a:xfrm>
            <a:off x="4143589" y="0"/>
            <a:ext cx="3169919" cy="617220"/>
          </a:xfrm>
          <a:prstGeom prst="rect">
            <a:avLst/>
          </a:prstGeom>
          <a:noFill/>
          <a:ln>
            <a:noFill/>
          </a:ln>
        </p:spPr>
        <p:txBody>
          <a:bodyPr spcFirstLastPara="1" wrap="square" lIns="107550" tIns="53775" rIns="107550" bIns="53775" anchor="t" anchorCtr="0">
            <a:noAutofit/>
          </a:bodyPr>
          <a:lstStyle>
            <a:lvl1pPr marR="0" lvl="0" algn="r"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5" name="Google Shape;5;n"/>
          <p:cNvSpPr>
            <a:spLocks noGrp="1" noRot="1" noChangeAspect="1"/>
          </p:cNvSpPr>
          <p:nvPr>
            <p:ph type="sldImg" idx="3"/>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1pPr>
            <a:lvl2pPr marL="914400" marR="0" lvl="1"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2pPr>
            <a:lvl3pPr marL="1371600" marR="0" lvl="2"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3pPr>
            <a:lvl4pPr marL="1828800" marR="0" lvl="3"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4pPr>
            <a:lvl5pPr marL="2286000" marR="0" lvl="4"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5pPr>
            <a:lvl6pPr marL="2743200" marR="0" lvl="5"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6pPr>
            <a:lvl7pPr marL="3200400" marR="0" lvl="6"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7pPr>
            <a:lvl8pPr marL="3657600" marR="0" lvl="7"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8pPr>
            <a:lvl9pPr marL="4114800" marR="0" lvl="8"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9pPr>
          </a:lstStyle>
          <a:p>
            <a:endParaRPr/>
          </a:p>
        </p:txBody>
      </p:sp>
      <p:sp>
        <p:nvSpPr>
          <p:cNvPr id="7" name="Google Shape;7;n"/>
          <p:cNvSpPr txBox="1">
            <a:spLocks noGrp="1"/>
          </p:cNvSpPr>
          <p:nvPr>
            <p:ph type="ftr" idx="11"/>
          </p:nvPr>
        </p:nvSpPr>
        <p:spPr>
          <a:xfrm>
            <a:off x="2" y="11725039"/>
            <a:ext cx="3169919" cy="617220"/>
          </a:xfrm>
          <a:prstGeom prst="rect">
            <a:avLst/>
          </a:prstGeom>
          <a:noFill/>
          <a:ln>
            <a:noFill/>
          </a:ln>
        </p:spPr>
        <p:txBody>
          <a:bodyPr spcFirstLastPara="1" wrap="square" lIns="107550" tIns="53775" rIns="107550" bIns="53775" anchor="b" anchorCtr="0">
            <a:noAutofit/>
          </a:bodyPr>
          <a:lstStyle>
            <a:lvl1pPr marR="0" lvl="0" algn="l"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8" name="Google Shape;8;n"/>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marR="0" lvl="0" indent="0" algn="r" rtl="0">
              <a:spcBef>
                <a:spcPts val="0"/>
              </a:spcBef>
              <a:spcAft>
                <a:spcPts val="0"/>
              </a:spcAft>
              <a:buNone/>
            </a:pPr>
            <a:fld id="{00000000-1234-1234-1234-123412341234}" type="slidenum">
              <a:rPr lang="en-US" sz="1400" b="0" i="0" u="none" strike="noStrike" cap="none">
                <a:solidFill>
                  <a:schemeClr val="dk1"/>
                </a:solidFill>
                <a:latin typeface="Montserrat Light"/>
                <a:ea typeface="Montserrat Light"/>
                <a:cs typeface="Montserrat Light"/>
                <a:sym typeface="Montserrat Light"/>
              </a:rPr>
              <a:t>‹Nr.›</a:t>
            </a:fld>
            <a:endParaRPr sz="1400" b="0" i="0" u="none" strike="noStrike" cap="none">
              <a:solidFill>
                <a:schemeClr val="dk1"/>
              </a:solidFill>
              <a:latin typeface="Montserrat Light"/>
              <a:ea typeface="Montserrat Light"/>
              <a:cs typeface="Montserrat Light"/>
              <a:sym typeface="Montserrat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41" name="Google Shape;141;p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58" name="Google Shape;258;p1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67" name="Google Shape;267;p1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10bbb95dc3_0_8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g310bbb95dc3_0_87: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76" name="Google Shape;276;g310bbb95dc3_0_87: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1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06" name="Google Shape;306;p1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1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15" name="Google Shape;315;p1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1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99" name="Google Shape;399;p1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1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07" name="Google Shape;407;p1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1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38" name="Google Shape;438;p1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1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48" name="Google Shape;448;p1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9: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55" name="Google Shape;455;p1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2: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48" name="Google Shape;148;p2: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0: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62" name="Google Shape;462;p2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128783cbcc_0_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g3128783cbcc_0_0: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504" name="Google Shape;504;g3128783cbcc_0_0: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128783cbcc_0_2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3128783cbcc_0_230: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589" name="Google Shape;589;g3128783cbcc_0_230: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2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8" name="Google Shape;698;p2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699" name="Google Shape;699;p2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2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p2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750" name="Google Shape;750;p2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2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2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796" name="Google Shape;796;p2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2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2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32" name="Google Shape;832;p2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2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64" name="Google Shape;864;p2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2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2" name="Google Shape;872;p2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73" name="Google Shape;873;p2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2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0" name="Google Shape;880;p2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81" name="Google Shape;881;p2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57" name="Google Shape;157;p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9" name="Google Shape;899;p3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00" name="Google Shape;900;p3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3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p3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33" name="Google Shape;933;p3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32: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47" name="Google Shape;947;p3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3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55" name="Google Shape;955;p3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34: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63" name="Google Shape;963;p3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3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2" name="Google Shape;972;p3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73" name="Google Shape;973;p3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3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3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81" name="Google Shape;981;p3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3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0" name="Google Shape;990;p3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91" name="Google Shape;991;p3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3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p3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01" name="Google Shape;1001;p3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3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3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13" name="Google Shape;1013;p3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68" name="Google Shape;168;p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4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2" name="Google Shape;1022;p4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23" name="Google Shape;1023;p4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4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p4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32" name="Google Shape;1032;p4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4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5" name="Google Shape;1045;p42: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46" name="Google Shape;1046;p42: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43: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Clr>
                <a:schemeClr val="dk1"/>
              </a:buClr>
              <a:buSzPts val="1400"/>
              <a:buFont typeface="Montserrat Light"/>
              <a:buNone/>
            </a:pPr>
            <a:endParaRPr/>
          </a:p>
        </p:txBody>
      </p:sp>
      <p:sp>
        <p:nvSpPr>
          <p:cNvPr id="1101" name="Google Shape;1101;p4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44: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Clr>
                <a:schemeClr val="dk1"/>
              </a:buClr>
              <a:buSzPts val="1400"/>
              <a:buFont typeface="Montserrat Light"/>
              <a:buNone/>
            </a:pPr>
            <a:endParaRPr/>
          </a:p>
        </p:txBody>
      </p:sp>
      <p:sp>
        <p:nvSpPr>
          <p:cNvPr id="1109" name="Google Shape;1109;p4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4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2" name="Google Shape;1122;p45: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1123" name="Google Shape;1123;p45: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Clr>
                <a:srgbClr val="000000"/>
              </a:buClr>
              <a:buSzPts val="1400"/>
              <a:buFont typeface="Montserrat Ligh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4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p4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31" name="Google Shape;1131;p4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4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3" name="Google Shape;1143;p4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44" name="Google Shape;1144;p4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4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2" name="Google Shape;1152;p4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53" name="Google Shape;1153;p4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90" name="Google Shape;190;p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98" name="Google Shape;198;p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07" name="Google Shape;207;p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17" name="Google Shape;217;p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48" name="Google Shape;248;p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Blue">
  <p:cSld name="Title Slide Blue">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50"/>
          <p:cNvSpPr txBox="1"/>
          <p:nvPr/>
        </p:nvSpPr>
        <p:spPr>
          <a:xfrm>
            <a:off x="4999758" y="6073627"/>
            <a:ext cx="1615148" cy="2619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0" name="Google Shape;50;p50"/>
          <p:cNvSpPr txBox="1">
            <a:spLocks noGrp="1"/>
          </p:cNvSpPr>
          <p:nvPr>
            <p:ph type="body" idx="1"/>
          </p:nvPr>
        </p:nvSpPr>
        <p:spPr>
          <a:xfrm>
            <a:off x="1324304" y="2834820"/>
            <a:ext cx="8886496" cy="2217600"/>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0"/>
              </a:spcBef>
              <a:spcAft>
                <a:spcPts val="0"/>
              </a:spcAft>
              <a:buClr>
                <a:schemeClr val="lt1"/>
              </a:buClr>
              <a:buSzPts val="4400"/>
              <a:buNone/>
              <a:defRPr sz="44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308610" algn="l">
              <a:lnSpc>
                <a:spcPct val="104000"/>
              </a:lnSpc>
              <a:spcBef>
                <a:spcPts val="300"/>
              </a:spcBef>
              <a:spcAft>
                <a:spcPts val="0"/>
              </a:spcAft>
              <a:buSzPts val="126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
        <p:nvSpPr>
          <p:cNvPr id="51" name="Google Shape;51;p50"/>
          <p:cNvSpPr txBox="1">
            <a:spLocks noGrp="1"/>
          </p:cNvSpPr>
          <p:nvPr>
            <p:ph type="body" idx="2"/>
          </p:nvPr>
        </p:nvSpPr>
        <p:spPr>
          <a:xfrm>
            <a:off x="1324304" y="5484422"/>
            <a:ext cx="8886496" cy="299441"/>
          </a:xfrm>
          <a:prstGeom prst="rect">
            <a:avLst/>
          </a:prstGeom>
          <a:noFill/>
          <a:ln>
            <a:noFill/>
          </a:ln>
        </p:spPr>
        <p:txBody>
          <a:bodyPr spcFirstLastPara="1" wrap="square" lIns="0" tIns="0" rIns="0" bIns="0" anchor="t" anchorCtr="0">
            <a:spAutoFit/>
          </a:bodyPr>
          <a:lstStyle>
            <a:lvl1pPr marL="457200" lvl="0" indent="-228600" algn="l">
              <a:lnSpc>
                <a:spcPct val="104000"/>
              </a:lnSpc>
              <a:spcBef>
                <a:spcPts val="0"/>
              </a:spcBef>
              <a:spcAft>
                <a:spcPts val="0"/>
              </a:spcAft>
              <a:buClr>
                <a:schemeClr val="lt1"/>
              </a:buClr>
              <a:buSzPts val="2000"/>
              <a:buNone/>
              <a:defRPr sz="20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281939" algn="l">
              <a:lnSpc>
                <a:spcPct val="104000"/>
              </a:lnSpc>
              <a:spcBef>
                <a:spcPts val="300"/>
              </a:spcBef>
              <a:spcAft>
                <a:spcPts val="0"/>
              </a:spcAft>
              <a:buSzPts val="84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grpSp>
        <p:nvGrpSpPr>
          <p:cNvPr id="52" name="Google Shape;52;p50"/>
          <p:cNvGrpSpPr/>
          <p:nvPr/>
        </p:nvGrpSpPr>
        <p:grpSpPr>
          <a:xfrm>
            <a:off x="-348582" y="-308570"/>
            <a:ext cx="12206900" cy="7126900"/>
            <a:chOff x="-348582" y="-308570"/>
            <a:chExt cx="12206900" cy="7126900"/>
          </a:xfrm>
        </p:grpSpPr>
        <p:grpSp>
          <p:nvGrpSpPr>
            <p:cNvPr id="53" name="Google Shape;53;p50"/>
            <p:cNvGrpSpPr/>
            <p:nvPr/>
          </p:nvGrpSpPr>
          <p:grpSpPr>
            <a:xfrm>
              <a:off x="-348582" y="362069"/>
              <a:ext cx="180000" cy="5931473"/>
              <a:chOff x="-348582" y="362069"/>
              <a:chExt cx="180000" cy="5931473"/>
            </a:xfrm>
          </p:grpSpPr>
          <p:cxnSp>
            <p:nvCxnSpPr>
              <p:cNvPr id="54" name="Google Shape;54;p50"/>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55" name="Google Shape;55;p50"/>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56" name="Google Shape;56;p50"/>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57" name="Google Shape;57;p50"/>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58" name="Google Shape;58;p50"/>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59" name="Google Shape;59;p50"/>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60" name="Google Shape;60;p50"/>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61" name="Google Shape;61;p50"/>
            <p:cNvGrpSpPr/>
            <p:nvPr/>
          </p:nvGrpSpPr>
          <p:grpSpPr>
            <a:xfrm>
              <a:off x="11678318" y="362069"/>
              <a:ext cx="180000" cy="5931473"/>
              <a:chOff x="11678318" y="362069"/>
              <a:chExt cx="180000" cy="5931473"/>
            </a:xfrm>
          </p:grpSpPr>
          <p:cxnSp>
            <p:nvCxnSpPr>
              <p:cNvPr id="62" name="Google Shape;62;p50"/>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63" name="Google Shape;63;p50"/>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64" name="Google Shape;64;p50"/>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65" name="Google Shape;65;p50"/>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66" name="Google Shape;66;p50"/>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67" name="Google Shape;67;p50"/>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68" name="Google Shape;68;p50"/>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69" name="Google Shape;69;p50"/>
            <p:cNvGrpSpPr/>
            <p:nvPr/>
          </p:nvGrpSpPr>
          <p:grpSpPr>
            <a:xfrm>
              <a:off x="288925" y="6638330"/>
              <a:ext cx="10944224" cy="180000"/>
              <a:chOff x="288925" y="6638330"/>
              <a:chExt cx="10944224" cy="180000"/>
            </a:xfrm>
          </p:grpSpPr>
          <p:cxnSp>
            <p:nvCxnSpPr>
              <p:cNvPr id="70" name="Google Shape;70;p50"/>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1" name="Google Shape;71;p50"/>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2" name="Google Shape;72;p50"/>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3" name="Google Shape;73;p50"/>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4" name="Google Shape;74;p50"/>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5" name="Google Shape;75;p50"/>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6" name="Google Shape;76;p50"/>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7" name="Google Shape;77;p50"/>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78" name="Google Shape;78;p50"/>
            <p:cNvGrpSpPr/>
            <p:nvPr/>
          </p:nvGrpSpPr>
          <p:grpSpPr>
            <a:xfrm>
              <a:off x="288925" y="-308570"/>
              <a:ext cx="10944224" cy="180000"/>
              <a:chOff x="288925" y="-308570"/>
              <a:chExt cx="10944224" cy="180000"/>
            </a:xfrm>
          </p:grpSpPr>
          <p:cxnSp>
            <p:nvCxnSpPr>
              <p:cNvPr id="79" name="Google Shape;79;p50"/>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0" name="Google Shape;80;p50"/>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1" name="Google Shape;81;p50"/>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2" name="Google Shape;82;p50"/>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3" name="Google Shape;83;p50"/>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4" name="Google Shape;84;p50"/>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5" name="Google Shape;85;p50"/>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6" name="Google Shape;86;p50"/>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
        <p:nvSpPr>
          <p:cNvPr id="87" name="Google Shape;87;p50"/>
          <p:cNvSpPr/>
          <p:nvPr/>
        </p:nvSpPr>
        <p:spPr>
          <a:xfrm>
            <a:off x="0" y="0"/>
            <a:ext cx="11522075" cy="14674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pic>
        <p:nvPicPr>
          <p:cNvPr id="88" name="Google Shape;88;p50"/>
          <p:cNvPicPr preferRelativeResize="0"/>
          <p:nvPr/>
        </p:nvPicPr>
        <p:blipFill rotWithShape="1">
          <a:blip r:embed="rId3">
            <a:alphaModFix/>
          </a:blip>
          <a:srcRect/>
          <a:stretch/>
        </p:blipFill>
        <p:spPr>
          <a:xfrm>
            <a:off x="-1" y="739523"/>
            <a:ext cx="11522075" cy="1467434"/>
          </a:xfrm>
          <a:prstGeom prst="rect">
            <a:avLst/>
          </a:prstGeom>
          <a:noFill/>
          <a:ln>
            <a:noFill/>
          </a:ln>
        </p:spPr>
      </p:pic>
      <p:pic>
        <p:nvPicPr>
          <p:cNvPr id="89" name="Google Shape;89;p50"/>
          <p:cNvPicPr preferRelativeResize="0"/>
          <p:nvPr/>
        </p:nvPicPr>
        <p:blipFill rotWithShape="1">
          <a:blip r:embed="rId4">
            <a:alphaModFix/>
          </a:blip>
          <a:srcRect/>
          <a:stretch/>
        </p:blipFill>
        <p:spPr>
          <a:xfrm>
            <a:off x="288000" y="409180"/>
            <a:ext cx="5105651" cy="98294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1 Column">
  <p:cSld name="Text 1 Column">
    <p:bg>
      <p:bgPr>
        <a:solidFill>
          <a:schemeClr val="lt1"/>
        </a:solidFill>
        <a:effectLst/>
      </p:bgPr>
    </p:bg>
    <p:spTree>
      <p:nvGrpSpPr>
        <p:cNvPr id="1" name="Shape 90"/>
        <p:cNvGrpSpPr/>
        <p:nvPr/>
      </p:nvGrpSpPr>
      <p:grpSpPr>
        <a:xfrm>
          <a:off x="0" y="0"/>
          <a:ext cx="0" cy="0"/>
          <a:chOff x="0" y="0"/>
          <a:chExt cx="0" cy="0"/>
        </a:xfrm>
      </p:grpSpPr>
      <p:pic>
        <p:nvPicPr>
          <p:cNvPr id="91" name="Google Shape;91;p51"/>
          <p:cNvPicPr preferRelativeResize="0"/>
          <p:nvPr/>
        </p:nvPicPr>
        <p:blipFill rotWithShape="1">
          <a:blip r:embed="rId2">
            <a:alphaModFix/>
          </a:blip>
          <a:srcRect/>
          <a:stretch/>
        </p:blipFill>
        <p:spPr>
          <a:xfrm>
            <a:off x="7776754" y="470208"/>
            <a:ext cx="3482228" cy="670403"/>
          </a:xfrm>
          <a:prstGeom prst="rect">
            <a:avLst/>
          </a:prstGeom>
          <a:noFill/>
          <a:ln>
            <a:noFill/>
          </a:ln>
        </p:spPr>
      </p:pic>
      <p:pic>
        <p:nvPicPr>
          <p:cNvPr id="92" name="Google Shape;92;p51"/>
          <p:cNvPicPr preferRelativeResize="0"/>
          <p:nvPr/>
        </p:nvPicPr>
        <p:blipFill rotWithShape="1">
          <a:blip r:embed="rId3">
            <a:alphaModFix/>
          </a:blip>
          <a:srcRect/>
          <a:stretch/>
        </p:blipFill>
        <p:spPr>
          <a:xfrm>
            <a:off x="0" y="0"/>
            <a:ext cx="7921869" cy="1689463"/>
          </a:xfrm>
          <a:prstGeom prst="rect">
            <a:avLst/>
          </a:prstGeom>
          <a:noFill/>
          <a:ln>
            <a:noFill/>
          </a:ln>
        </p:spPr>
      </p:pic>
      <p:sp>
        <p:nvSpPr>
          <p:cNvPr id="93" name="Google Shape;93;p5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51"/>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1 Column">
  <p:cSld name="1_Text 1 Column">
    <p:bg>
      <p:bgPr>
        <a:solidFill>
          <a:schemeClr val="lt1"/>
        </a:solidFill>
        <a:effectLst/>
      </p:bgPr>
    </p:bg>
    <p:spTree>
      <p:nvGrpSpPr>
        <p:cNvPr id="1" name="Shape 95"/>
        <p:cNvGrpSpPr/>
        <p:nvPr/>
      </p:nvGrpSpPr>
      <p:grpSpPr>
        <a:xfrm>
          <a:off x="0" y="0"/>
          <a:ext cx="0" cy="0"/>
          <a:chOff x="0" y="0"/>
          <a:chExt cx="0" cy="0"/>
        </a:xfrm>
      </p:grpSpPr>
      <p:pic>
        <p:nvPicPr>
          <p:cNvPr id="96" name="Google Shape;96;p52"/>
          <p:cNvPicPr preferRelativeResize="0"/>
          <p:nvPr/>
        </p:nvPicPr>
        <p:blipFill rotWithShape="1">
          <a:blip r:embed="rId2">
            <a:alphaModFix/>
          </a:blip>
          <a:srcRect/>
          <a:stretch/>
        </p:blipFill>
        <p:spPr>
          <a:xfrm>
            <a:off x="7776754" y="470208"/>
            <a:ext cx="3482228" cy="670403"/>
          </a:xfrm>
          <a:prstGeom prst="rect">
            <a:avLst/>
          </a:prstGeom>
          <a:noFill/>
          <a:ln>
            <a:noFill/>
          </a:ln>
        </p:spPr>
      </p:pic>
      <p:pic>
        <p:nvPicPr>
          <p:cNvPr id="97" name="Google Shape;97;p52"/>
          <p:cNvPicPr preferRelativeResize="0"/>
          <p:nvPr/>
        </p:nvPicPr>
        <p:blipFill rotWithShape="1">
          <a:blip r:embed="rId3">
            <a:alphaModFix/>
          </a:blip>
          <a:srcRect/>
          <a:stretch/>
        </p:blipFill>
        <p:spPr>
          <a:xfrm>
            <a:off x="0" y="0"/>
            <a:ext cx="7921869" cy="1689463"/>
          </a:xfrm>
          <a:prstGeom prst="rect">
            <a:avLst/>
          </a:prstGeom>
          <a:noFill/>
          <a:ln>
            <a:noFill/>
          </a:ln>
        </p:spPr>
      </p:pic>
      <p:sp>
        <p:nvSpPr>
          <p:cNvPr id="98" name="Google Shape;98;p5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99" name="Google Shape;99;p52"/>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 Slide Blue">
  <p:cSld name="1_Title Slide Blue">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53"/>
          <p:cNvSpPr txBox="1"/>
          <p:nvPr/>
        </p:nvSpPr>
        <p:spPr>
          <a:xfrm>
            <a:off x="4999758" y="6073627"/>
            <a:ext cx="1615148" cy="2619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102" name="Google Shape;102;p53"/>
          <p:cNvSpPr txBox="1">
            <a:spLocks noGrp="1"/>
          </p:cNvSpPr>
          <p:nvPr>
            <p:ph type="body" idx="1"/>
          </p:nvPr>
        </p:nvSpPr>
        <p:spPr>
          <a:xfrm>
            <a:off x="1324304" y="1175971"/>
            <a:ext cx="8937296" cy="4107227"/>
          </a:xfrm>
          <a:prstGeom prst="rect">
            <a:avLst/>
          </a:prstGeom>
          <a:noFill/>
          <a:ln>
            <a:noFill/>
          </a:ln>
        </p:spPr>
        <p:txBody>
          <a:bodyPr spcFirstLastPara="1" wrap="square" lIns="0" tIns="0" rIns="0" bIns="0" anchor="ctr" anchorCtr="0">
            <a:noAutofit/>
          </a:bodyPr>
          <a:lstStyle>
            <a:lvl1pPr marL="457200" lvl="0" indent="-228600" algn="l">
              <a:lnSpc>
                <a:spcPct val="104000"/>
              </a:lnSpc>
              <a:spcBef>
                <a:spcPts val="0"/>
              </a:spcBef>
              <a:spcAft>
                <a:spcPts val="0"/>
              </a:spcAft>
              <a:buClr>
                <a:schemeClr val="lt1"/>
              </a:buClr>
              <a:buSzPts val="4400"/>
              <a:buNone/>
              <a:defRPr sz="44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308610" algn="l">
              <a:lnSpc>
                <a:spcPct val="104000"/>
              </a:lnSpc>
              <a:spcBef>
                <a:spcPts val="300"/>
              </a:spcBef>
              <a:spcAft>
                <a:spcPts val="0"/>
              </a:spcAft>
              <a:buSzPts val="126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grpSp>
        <p:nvGrpSpPr>
          <p:cNvPr id="103" name="Google Shape;103;p53"/>
          <p:cNvGrpSpPr/>
          <p:nvPr/>
        </p:nvGrpSpPr>
        <p:grpSpPr>
          <a:xfrm>
            <a:off x="-348582" y="-308570"/>
            <a:ext cx="12206900" cy="7126900"/>
            <a:chOff x="-348582" y="-308570"/>
            <a:chExt cx="12206900" cy="7126900"/>
          </a:xfrm>
        </p:grpSpPr>
        <p:grpSp>
          <p:nvGrpSpPr>
            <p:cNvPr id="104" name="Google Shape;104;p53"/>
            <p:cNvGrpSpPr/>
            <p:nvPr/>
          </p:nvGrpSpPr>
          <p:grpSpPr>
            <a:xfrm>
              <a:off x="-348582" y="362069"/>
              <a:ext cx="180000" cy="5931473"/>
              <a:chOff x="-348582" y="362069"/>
              <a:chExt cx="180000" cy="5931473"/>
            </a:xfrm>
          </p:grpSpPr>
          <p:cxnSp>
            <p:nvCxnSpPr>
              <p:cNvPr id="105" name="Google Shape;105;p53"/>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06" name="Google Shape;106;p53"/>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07" name="Google Shape;107;p53"/>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08" name="Google Shape;108;p53"/>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09" name="Google Shape;109;p53"/>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10" name="Google Shape;110;p53"/>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111" name="Google Shape;111;p53"/>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112" name="Google Shape;112;p53"/>
            <p:cNvGrpSpPr/>
            <p:nvPr/>
          </p:nvGrpSpPr>
          <p:grpSpPr>
            <a:xfrm>
              <a:off x="11678318" y="362069"/>
              <a:ext cx="180000" cy="5931473"/>
              <a:chOff x="11678318" y="362069"/>
              <a:chExt cx="180000" cy="5931473"/>
            </a:xfrm>
          </p:grpSpPr>
          <p:cxnSp>
            <p:nvCxnSpPr>
              <p:cNvPr id="113" name="Google Shape;113;p53"/>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14" name="Google Shape;114;p53"/>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15" name="Google Shape;115;p53"/>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16" name="Google Shape;116;p53"/>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17" name="Google Shape;117;p53"/>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18" name="Google Shape;118;p53"/>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119" name="Google Shape;119;p53"/>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120" name="Google Shape;120;p53"/>
            <p:cNvGrpSpPr/>
            <p:nvPr/>
          </p:nvGrpSpPr>
          <p:grpSpPr>
            <a:xfrm>
              <a:off x="288925" y="6638330"/>
              <a:ext cx="10944224" cy="180000"/>
              <a:chOff x="288925" y="6638330"/>
              <a:chExt cx="10944224" cy="180000"/>
            </a:xfrm>
          </p:grpSpPr>
          <p:cxnSp>
            <p:nvCxnSpPr>
              <p:cNvPr id="121" name="Google Shape;121;p53"/>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2" name="Google Shape;122;p53"/>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3" name="Google Shape;123;p53"/>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4" name="Google Shape;124;p53"/>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5" name="Google Shape;125;p53"/>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6" name="Google Shape;126;p53"/>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7" name="Google Shape;127;p53"/>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8" name="Google Shape;128;p53"/>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129" name="Google Shape;129;p53"/>
            <p:cNvGrpSpPr/>
            <p:nvPr/>
          </p:nvGrpSpPr>
          <p:grpSpPr>
            <a:xfrm>
              <a:off x="288925" y="-308570"/>
              <a:ext cx="10944224" cy="180000"/>
              <a:chOff x="288925" y="-308570"/>
              <a:chExt cx="10944224" cy="180000"/>
            </a:xfrm>
          </p:grpSpPr>
          <p:cxnSp>
            <p:nvCxnSpPr>
              <p:cNvPr id="130" name="Google Shape;130;p53"/>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1" name="Google Shape;131;p53"/>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2" name="Google Shape;132;p53"/>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3" name="Google Shape;133;p53"/>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4" name="Google Shape;134;p53"/>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5" name="Google Shape;135;p53"/>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6" name="Google Shape;136;p53"/>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7" name="Google Shape;137;p53"/>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9"/>
          <p:cNvSpPr txBox="1">
            <a:spLocks noGrp="1"/>
          </p:cNvSpPr>
          <p:nvPr>
            <p:ph type="body" idx="1"/>
          </p:nvPr>
        </p:nvSpPr>
        <p:spPr>
          <a:xfrm>
            <a:off x="444373" y="1509913"/>
            <a:ext cx="10789702" cy="4325738"/>
          </a:xfrm>
          <a:prstGeom prst="rect">
            <a:avLst/>
          </a:prstGeom>
          <a:noFill/>
          <a:ln>
            <a:noFill/>
          </a:ln>
        </p:spPr>
        <p:txBody>
          <a:bodyPr spcFirstLastPara="1" wrap="square" lIns="0" tIns="0" rIns="0" bIns="0" anchor="t" anchorCtr="0">
            <a:noAutofit/>
          </a:bodyPr>
          <a:lstStyle>
            <a:lvl1pPr marL="457200" marR="0" lvl="0" indent="-228600" algn="l" rtl="0">
              <a:lnSpc>
                <a:spcPct val="104000"/>
              </a:lnSpc>
              <a:spcBef>
                <a:spcPts val="1200"/>
              </a:spcBef>
              <a:spcAft>
                <a:spcPts val="0"/>
              </a:spcAft>
              <a:buClr>
                <a:srgbClr val="004750"/>
              </a:buClr>
              <a:buSzPts val="1200"/>
              <a:buFont typeface="Montserrat Light"/>
              <a:buNone/>
              <a:defRPr sz="1200" b="0" i="0" u="none" strike="noStrike" cap="none">
                <a:solidFill>
                  <a:srgbClr val="004750"/>
                </a:solidFill>
                <a:latin typeface="Montserrat Light"/>
                <a:ea typeface="Montserrat Light"/>
                <a:cs typeface="Montserrat Light"/>
                <a:sym typeface="Montserrat Light"/>
              </a:defRPr>
            </a:lvl1pPr>
            <a:lvl2pPr marL="914400" marR="0" lvl="1"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2pPr>
            <a:lvl3pPr marL="1371600" marR="0" lvl="2"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3pPr>
            <a:lvl4pPr marL="1828800" marR="0" lvl="3"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4pPr>
            <a:lvl5pPr marL="2286000" marR="0" lvl="4"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5pPr>
            <a:lvl6pPr marL="2743200" marR="0" lvl="5"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6pPr>
            <a:lvl7pPr marL="3200400" marR="0" lvl="6"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7pPr>
            <a:lvl8pPr marL="3657600" marR="0" lvl="7"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8pPr>
            <a:lvl9pPr marL="4114800" marR="0" lvl="8"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9pPr>
          </a:lstStyle>
          <a:p>
            <a:endParaRPr/>
          </a:p>
        </p:txBody>
      </p:sp>
      <p:sp>
        <p:nvSpPr>
          <p:cNvPr id="11" name="Google Shape;11;p49"/>
          <p:cNvSpPr txBox="1"/>
          <p:nvPr/>
        </p:nvSpPr>
        <p:spPr>
          <a:xfrm>
            <a:off x="10412349" y="6149685"/>
            <a:ext cx="820800" cy="17640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200" b="1" i="0" u="none" strike="noStrike" cap="none">
                <a:solidFill>
                  <a:srgbClr val="3A9BF3"/>
                </a:solidFill>
                <a:latin typeface="Montserrat"/>
                <a:ea typeface="Montserrat"/>
                <a:cs typeface="Montserrat"/>
                <a:sym typeface="Montserrat"/>
              </a:rPr>
              <a:t>‹Nr.›</a:t>
            </a:fld>
            <a:endParaRPr sz="1200" b="1" i="0" u="none" strike="noStrike" cap="none">
              <a:solidFill>
                <a:srgbClr val="3A9BF3"/>
              </a:solidFill>
              <a:latin typeface="Montserrat"/>
              <a:ea typeface="Montserrat"/>
              <a:cs typeface="Montserrat"/>
              <a:sym typeface="Montserrat"/>
            </a:endParaRPr>
          </a:p>
        </p:txBody>
      </p:sp>
      <p:grpSp>
        <p:nvGrpSpPr>
          <p:cNvPr id="12" name="Google Shape;12;p49"/>
          <p:cNvGrpSpPr/>
          <p:nvPr/>
        </p:nvGrpSpPr>
        <p:grpSpPr>
          <a:xfrm>
            <a:off x="-348582" y="-308570"/>
            <a:ext cx="12206900" cy="7126900"/>
            <a:chOff x="-348582" y="-308570"/>
            <a:chExt cx="12206900" cy="7126900"/>
          </a:xfrm>
        </p:grpSpPr>
        <p:grpSp>
          <p:nvGrpSpPr>
            <p:cNvPr id="13" name="Google Shape;13;p49"/>
            <p:cNvGrpSpPr/>
            <p:nvPr/>
          </p:nvGrpSpPr>
          <p:grpSpPr>
            <a:xfrm>
              <a:off x="-348582" y="362069"/>
              <a:ext cx="180000" cy="5931473"/>
              <a:chOff x="-348582" y="362069"/>
              <a:chExt cx="180000" cy="5931473"/>
            </a:xfrm>
          </p:grpSpPr>
          <p:cxnSp>
            <p:nvCxnSpPr>
              <p:cNvPr id="14" name="Google Shape;14;p49"/>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5" name="Google Shape;15;p49"/>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6" name="Google Shape;16;p49"/>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7" name="Google Shape;17;p49"/>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8" name="Google Shape;18;p49"/>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9" name="Google Shape;19;p49"/>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20" name="Google Shape;20;p49"/>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21" name="Google Shape;21;p49"/>
            <p:cNvGrpSpPr/>
            <p:nvPr/>
          </p:nvGrpSpPr>
          <p:grpSpPr>
            <a:xfrm>
              <a:off x="11678318" y="362069"/>
              <a:ext cx="180000" cy="5931473"/>
              <a:chOff x="11678318" y="362069"/>
              <a:chExt cx="180000" cy="5931473"/>
            </a:xfrm>
          </p:grpSpPr>
          <p:cxnSp>
            <p:nvCxnSpPr>
              <p:cNvPr id="22" name="Google Shape;22;p49"/>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23" name="Google Shape;23;p49"/>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24" name="Google Shape;24;p49"/>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25" name="Google Shape;25;p49"/>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26" name="Google Shape;26;p49"/>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27" name="Google Shape;27;p49"/>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28" name="Google Shape;28;p49"/>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29" name="Google Shape;29;p49"/>
            <p:cNvGrpSpPr/>
            <p:nvPr/>
          </p:nvGrpSpPr>
          <p:grpSpPr>
            <a:xfrm>
              <a:off x="288925" y="6638330"/>
              <a:ext cx="10944224" cy="180000"/>
              <a:chOff x="288925" y="6638330"/>
              <a:chExt cx="10944224" cy="180000"/>
            </a:xfrm>
          </p:grpSpPr>
          <p:cxnSp>
            <p:nvCxnSpPr>
              <p:cNvPr id="30" name="Google Shape;30;p49"/>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1" name="Google Shape;31;p49"/>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2" name="Google Shape;32;p49"/>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3" name="Google Shape;33;p49"/>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4" name="Google Shape;34;p49"/>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5" name="Google Shape;35;p49"/>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6" name="Google Shape;36;p49"/>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7" name="Google Shape;37;p49"/>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38" name="Google Shape;38;p49"/>
            <p:cNvGrpSpPr/>
            <p:nvPr/>
          </p:nvGrpSpPr>
          <p:grpSpPr>
            <a:xfrm>
              <a:off x="288925" y="-308570"/>
              <a:ext cx="10944224" cy="180000"/>
              <a:chOff x="288925" y="-308570"/>
              <a:chExt cx="10944224" cy="180000"/>
            </a:xfrm>
          </p:grpSpPr>
          <p:cxnSp>
            <p:nvCxnSpPr>
              <p:cNvPr id="39" name="Google Shape;39;p49"/>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0" name="Google Shape;40;p49"/>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1" name="Google Shape;41;p49"/>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2" name="Google Shape;42;p49"/>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3" name="Google Shape;43;p49"/>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4" name="Google Shape;44;p49"/>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5" name="Google Shape;45;p49"/>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6" name="Google Shape;46;p49"/>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
        <p:nvSpPr>
          <p:cNvPr id="47" name="Google Shape;47;p49"/>
          <p:cNvSpPr txBox="1"/>
          <p:nvPr/>
        </p:nvSpPr>
        <p:spPr>
          <a:xfrm>
            <a:off x="444373" y="413152"/>
            <a:ext cx="10944225" cy="784516"/>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750"/>
              </a:buClr>
              <a:buSzPts val="2800"/>
              <a:buFont typeface="Montserrat Light"/>
              <a:buNone/>
            </a:pPr>
            <a:endParaRPr sz="2800" b="1" i="0" u="none" strike="noStrike" cap="none">
              <a:solidFill>
                <a:srgbClr val="004750"/>
              </a:solidFill>
              <a:latin typeface="Montserrat Light"/>
              <a:ea typeface="Montserrat Light"/>
              <a:cs typeface="Montserrat Light"/>
              <a:sym typeface="Montserrat Light"/>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amaraproject/Governance/blob/main/documentation/The-Ecosystem-for-Open-Gateway-NaaS-API-development.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amaraprojec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5.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16.xml"/><Relationship Id="rId16" Type="http://schemas.openxmlformats.org/officeDocument/2006/relationships/image" Target="../media/image41.png"/><Relationship Id="rId20"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8.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7.png"/><Relationship Id="rId10" Type="http://schemas.openxmlformats.org/officeDocument/2006/relationships/image" Target="../media/image35.png"/><Relationship Id="rId19" Type="http://schemas.openxmlformats.org/officeDocument/2006/relationships/image" Target="../media/image1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hyperlink" Target="https://www.open-gateway.com/operators-map" TargetMode="External"/><Relationship Id="rId18" Type="http://schemas.openxmlformats.org/officeDocument/2006/relationships/image" Target="../media/image63.png"/><Relationship Id="rId3" Type="http://schemas.openxmlformats.org/officeDocument/2006/relationships/image" Target="../media/image50.png"/><Relationship Id="rId21" Type="http://schemas.openxmlformats.org/officeDocument/2006/relationships/image" Target="../media/image66.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2.png"/><Relationship Id="rId2" Type="http://schemas.openxmlformats.org/officeDocument/2006/relationships/notesSlide" Target="../notesSlides/notesSlide21.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0.png"/><Relationship Id="rId10" Type="http://schemas.openxmlformats.org/officeDocument/2006/relationships/image" Target="../media/image57.png"/><Relationship Id="rId19" Type="http://schemas.openxmlformats.org/officeDocument/2006/relationships/image" Target="../media/image64.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hyperlink" Target="https://wiki.camaraproject.org/display/CAM/Meta-release+Fall24" TargetMode="External"/><Relationship Id="rId22" Type="http://schemas.openxmlformats.org/officeDocument/2006/relationships/image" Target="../media/image67.png"/></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hyperlink" Target="https://www.open-gateway.com/operators-map" TargetMode="External"/><Relationship Id="rId18" Type="http://schemas.openxmlformats.org/officeDocument/2006/relationships/image" Target="../media/image63.png"/><Relationship Id="rId3" Type="http://schemas.openxmlformats.org/officeDocument/2006/relationships/image" Target="../media/image50.png"/><Relationship Id="rId21" Type="http://schemas.openxmlformats.org/officeDocument/2006/relationships/image" Target="../media/image66.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2.png"/><Relationship Id="rId2" Type="http://schemas.openxmlformats.org/officeDocument/2006/relationships/notesSlide" Target="../notesSlides/notesSlide22.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0.png"/><Relationship Id="rId10" Type="http://schemas.openxmlformats.org/officeDocument/2006/relationships/image" Target="../media/image57.png"/><Relationship Id="rId19" Type="http://schemas.openxmlformats.org/officeDocument/2006/relationships/image" Target="../media/image64.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hyperlink" Target="https://wiki.camaraproject.org/display/CAM/Meta-release+Fall24" TargetMode="External"/><Relationship Id="rId22" Type="http://schemas.openxmlformats.org/officeDocument/2006/relationships/image" Target="../media/image67.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68.png"/><Relationship Id="rId21" Type="http://schemas.openxmlformats.org/officeDocument/2006/relationships/image" Target="../media/image86.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64.png"/><Relationship Id="rId2" Type="http://schemas.openxmlformats.org/officeDocument/2006/relationships/notesSlide" Target="../notesSlides/notesSlide23.xml"/><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57.pn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10" Type="http://schemas.openxmlformats.org/officeDocument/2006/relationships/image" Target="../media/image75.png"/><Relationship Id="rId19" Type="http://schemas.openxmlformats.org/officeDocument/2006/relationships/image" Target="../media/image84.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26" Type="http://schemas.openxmlformats.org/officeDocument/2006/relationships/image" Target="../media/image112.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111.png"/><Relationship Id="rId2" Type="http://schemas.openxmlformats.org/officeDocument/2006/relationships/notesSlide" Target="../notesSlides/notesSlide26.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24" Type="http://schemas.openxmlformats.org/officeDocument/2006/relationships/image" Target="../media/image110.pn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 Id="rId27" Type="http://schemas.openxmlformats.org/officeDocument/2006/relationships/hyperlink" Target="https://camaraproject.org/resource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open-gateway.gsma.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23.jpeg"/><Relationship Id="rId5" Type="http://schemas.openxmlformats.org/officeDocument/2006/relationships/image" Target="../media/image122.jpg"/><Relationship Id="rId4" Type="http://schemas.openxmlformats.org/officeDocument/2006/relationships/image" Target="../media/image1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2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mailto:all+subscribe@lists.camaraproject.or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github.com/camaraproject" TargetMode="External"/><Relationship Id="rId4" Type="http://schemas.openxmlformats.org/officeDocument/2006/relationships/image" Target="../media/image129.png"/></Relationships>
</file>

<file path=ppt/slides/_rels/slide3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3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3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www.open-gateway.com/operators-ma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5.png"/><Relationship Id="rId4" Type="http://schemas.openxmlformats.org/officeDocument/2006/relationships/image" Target="../media/image136.png"/></Relationships>
</file>

<file path=ppt/slides/_rels/slide42.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enrollment.lfx.linuxfoundation.org/?project=camarafund"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hyperlink" Target="https://enrollment.lfx.linuxfoundation.org/?project=camarafund"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mailto:adm@lists.camaraproject.org" TargetMode="External"/><Relationship Id="rId5" Type="http://schemas.openxmlformats.org/officeDocument/2006/relationships/hyperlink" Target="mailto:all+subscribe@lists.camaraproject.org" TargetMode="External"/><Relationship Id="rId4" Type="http://schemas.openxmlformats.org/officeDocument/2006/relationships/hyperlink" Target="https://github.com/camaraproject"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a:spLocks noGrp="1"/>
          </p:cNvSpPr>
          <p:nvPr>
            <p:ph type="body" idx="1"/>
          </p:nvPr>
        </p:nvSpPr>
        <p:spPr>
          <a:xfrm>
            <a:off x="1324304" y="2834820"/>
            <a:ext cx="8886496" cy="2217600"/>
          </a:xfrm>
          <a:prstGeom prst="rect">
            <a:avLst/>
          </a:prstGeom>
          <a:noFill/>
          <a:ln>
            <a:noFill/>
          </a:ln>
        </p:spPr>
        <p:txBody>
          <a:bodyPr spcFirstLastPara="1" wrap="square" lIns="0" tIns="0" rIns="0" bIns="0" anchor="ctr" anchorCtr="0">
            <a:noAutofit/>
          </a:bodyPr>
          <a:lstStyle/>
          <a:p>
            <a:pPr marL="0" lvl="0" indent="0" algn="l" rtl="0">
              <a:lnSpc>
                <a:spcPct val="104000"/>
              </a:lnSpc>
              <a:spcBef>
                <a:spcPts val="0"/>
              </a:spcBef>
              <a:spcAft>
                <a:spcPts val="0"/>
              </a:spcAft>
              <a:buClr>
                <a:schemeClr val="lt1"/>
              </a:buClr>
              <a:buSzPts val="4400"/>
              <a:buNone/>
            </a:pPr>
            <a:r>
              <a:rPr lang="en-US" dirty="0">
                <a:latin typeface="Montserrat Medium"/>
                <a:ea typeface="Montserrat Medium"/>
                <a:cs typeface="Montserrat Medium"/>
                <a:sym typeface="Montserrat Medium"/>
              </a:rPr>
              <a:t>Presentation</a:t>
            </a:r>
            <a:endParaRPr dirty="0">
              <a:latin typeface="Montserrat Medium"/>
              <a:ea typeface="Montserrat Medium"/>
              <a:cs typeface="Montserrat Medium"/>
              <a:sym typeface="Montserrat Medium"/>
            </a:endParaRPr>
          </a:p>
        </p:txBody>
      </p:sp>
      <p:sp>
        <p:nvSpPr>
          <p:cNvPr id="144" name="Google Shape;144;p1"/>
          <p:cNvSpPr txBox="1">
            <a:spLocks noGrp="1"/>
          </p:cNvSpPr>
          <p:nvPr>
            <p:ph type="body" idx="2"/>
          </p:nvPr>
        </p:nvSpPr>
        <p:spPr>
          <a:xfrm>
            <a:off x="1324304" y="5484422"/>
            <a:ext cx="8886496" cy="320088"/>
          </a:xfrm>
          <a:prstGeom prst="rect">
            <a:avLst/>
          </a:prstGeom>
          <a:noFill/>
          <a:ln>
            <a:noFill/>
          </a:ln>
        </p:spPr>
        <p:txBody>
          <a:bodyPr spcFirstLastPara="1" wrap="square" lIns="0" tIns="0" rIns="0" bIns="0" anchor="t" anchorCtr="0">
            <a:spAutoFit/>
          </a:bodyPr>
          <a:lstStyle/>
          <a:p>
            <a:pPr marL="0" lvl="0" indent="0" algn="l" rtl="0">
              <a:lnSpc>
                <a:spcPct val="104000"/>
              </a:lnSpc>
              <a:spcBef>
                <a:spcPts val="0"/>
              </a:spcBef>
              <a:spcAft>
                <a:spcPts val="0"/>
              </a:spcAft>
              <a:buClr>
                <a:schemeClr val="lt1"/>
              </a:buClr>
              <a:buSzPts val="2000"/>
              <a:buNone/>
            </a:pPr>
            <a:r>
              <a:rPr lang="en-US" dirty="0"/>
              <a:t>11.11.2024</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61" name="Google Shape;261;p10"/>
          <p:cNvSpPr txBox="1">
            <a:spLocks noGrp="1"/>
          </p:cNvSpPr>
          <p:nvPr>
            <p:ph type="body" idx="1"/>
          </p:nvPr>
        </p:nvSpPr>
        <p:spPr>
          <a:xfrm>
            <a:off x="488238" y="5246250"/>
            <a:ext cx="10545600" cy="9720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1500"/>
              <a:buNone/>
            </a:pPr>
            <a:r>
              <a:rPr lang="en-US" sz="2000"/>
              <a:t>Hyperscalers and aggregators have the possibility to create own enriched products based on the CAMARA APIs and expose that in addition to the CAMARA APIs.</a:t>
            </a:r>
            <a:endParaRPr sz="2000"/>
          </a:p>
        </p:txBody>
      </p:sp>
      <p:pic>
        <p:nvPicPr>
          <p:cNvPr id="262" name="Google Shape;262;p10"/>
          <p:cNvPicPr preferRelativeResize="0"/>
          <p:nvPr/>
        </p:nvPicPr>
        <p:blipFill rotWithShape="1">
          <a:blip r:embed="rId3">
            <a:alphaModFix/>
          </a:blip>
          <a:srcRect/>
          <a:stretch/>
        </p:blipFill>
        <p:spPr>
          <a:xfrm>
            <a:off x="1347500" y="1822875"/>
            <a:ext cx="8827075" cy="3179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70" name="Google Shape;270;p11"/>
          <p:cNvSpPr txBox="1">
            <a:spLocks noGrp="1"/>
          </p:cNvSpPr>
          <p:nvPr>
            <p:ph type="body" idx="1"/>
          </p:nvPr>
        </p:nvSpPr>
        <p:spPr>
          <a:xfrm>
            <a:off x="8458200" y="1795300"/>
            <a:ext cx="2773500" cy="43326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t>CAMARA project defines </a:t>
            </a:r>
            <a:endParaRPr sz="1400"/>
          </a:p>
          <a:p>
            <a:pPr marL="0" lvl="0" indent="0" algn="l" rtl="0">
              <a:lnSpc>
                <a:spcPct val="104000"/>
              </a:lnSpc>
              <a:spcBef>
                <a:spcPts val="0"/>
              </a:spcBef>
              <a:spcAft>
                <a:spcPts val="0"/>
              </a:spcAft>
              <a:buClr>
                <a:schemeClr val="dk2"/>
              </a:buClr>
              <a:buSzPts val="1500"/>
              <a:buNone/>
            </a:pPr>
            <a:r>
              <a:rPr lang="en-US" sz="1400"/>
              <a:t>CAMARA APIs.</a:t>
            </a:r>
            <a:endParaRPr sz="1400"/>
          </a:p>
          <a:p>
            <a:pPr marL="0" lvl="0" indent="0" algn="l" rtl="0">
              <a:lnSpc>
                <a:spcPct val="104000"/>
              </a:lnSpc>
              <a:spcBef>
                <a:spcPts val="1200"/>
              </a:spcBef>
              <a:spcAft>
                <a:spcPts val="0"/>
              </a:spcAft>
              <a:buClr>
                <a:schemeClr val="dk2"/>
              </a:buClr>
              <a:buSzPts val="1500"/>
              <a:buNone/>
            </a:pPr>
            <a:r>
              <a:rPr lang="en-US" sz="1400"/>
              <a:t>TMForum develops the           Operate APIs.</a:t>
            </a:r>
            <a:endParaRPr sz="1400"/>
          </a:p>
          <a:p>
            <a:pPr marL="0" lvl="0" indent="0" algn="l" rtl="0">
              <a:lnSpc>
                <a:spcPct val="104000"/>
              </a:lnSpc>
              <a:spcBef>
                <a:spcPts val="1200"/>
              </a:spcBef>
              <a:spcAft>
                <a:spcPts val="0"/>
              </a:spcAft>
              <a:buClr>
                <a:schemeClr val="dk2"/>
              </a:buClr>
              <a:buSzPts val="1500"/>
              <a:buNone/>
            </a:pPr>
            <a:r>
              <a:rPr lang="en-US" sz="1400"/>
              <a:t>Several SDOs cover the different technology domains that provide the telco capabilities.</a:t>
            </a:r>
            <a:endParaRPr sz="1400"/>
          </a:p>
          <a:p>
            <a:pPr marL="0" lvl="0" indent="0" algn="l" rtl="0">
              <a:lnSpc>
                <a:spcPct val="104000"/>
              </a:lnSpc>
              <a:spcBef>
                <a:spcPts val="1200"/>
              </a:spcBef>
              <a:spcAft>
                <a:spcPts val="0"/>
              </a:spcAft>
              <a:buClr>
                <a:schemeClr val="dk2"/>
              </a:buClr>
              <a:buSzPts val="1500"/>
              <a:buNone/>
            </a:pPr>
            <a:r>
              <a:rPr lang="en-US" sz="1400"/>
              <a:t>More details can be found in the whitepaper “The Ecosystem for Open Gateway NaaS API Development” (jointly published by GSMA, CAMARA, Linux Foundation and TMForum) available </a:t>
            </a:r>
            <a:r>
              <a:rPr lang="en-US" sz="1400" u="sng">
                <a:solidFill>
                  <a:schemeClr val="hlink"/>
                </a:solidFill>
                <a:latin typeface="Montserrat Medium"/>
                <a:ea typeface="Montserrat Medium"/>
                <a:cs typeface="Montserrat Medium"/>
                <a:sym typeface="Montserrat Medium"/>
                <a:hlinkClick r:id="rId3"/>
              </a:rPr>
              <a:t>here</a:t>
            </a:r>
            <a:r>
              <a:rPr lang="en-US" sz="1400"/>
              <a:t>.</a:t>
            </a:r>
            <a:endParaRPr sz="1400"/>
          </a:p>
        </p:txBody>
      </p:sp>
      <p:pic>
        <p:nvPicPr>
          <p:cNvPr id="271" name="Google Shape;271;p11"/>
          <p:cNvPicPr preferRelativeResize="0"/>
          <p:nvPr/>
        </p:nvPicPr>
        <p:blipFill rotWithShape="1">
          <a:blip r:embed="rId4">
            <a:alphaModFix/>
          </a:blip>
          <a:srcRect/>
          <a:stretch/>
        </p:blipFill>
        <p:spPr>
          <a:xfrm>
            <a:off x="276850" y="1608150"/>
            <a:ext cx="7930763" cy="4559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310bbb95dc3_0_87"/>
          <p:cNvSpPr/>
          <p:nvPr/>
        </p:nvSpPr>
        <p:spPr>
          <a:xfrm>
            <a:off x="2559025" y="1522050"/>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79" name="Google Shape;279;g310bbb95dc3_0_87"/>
          <p:cNvSpPr/>
          <p:nvPr/>
        </p:nvSpPr>
        <p:spPr>
          <a:xfrm>
            <a:off x="5013450" y="1522050"/>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80" name="Google Shape;280;g310bbb95dc3_0_87"/>
          <p:cNvSpPr txBox="1"/>
          <p:nvPr/>
        </p:nvSpPr>
        <p:spPr>
          <a:xfrm>
            <a:off x="5100138" y="2310291"/>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sp>
        <p:nvSpPr>
          <p:cNvPr id="281" name="Google Shape;281;g310bbb95dc3_0_87"/>
          <p:cNvSpPr/>
          <p:nvPr/>
        </p:nvSpPr>
        <p:spPr>
          <a:xfrm>
            <a:off x="3786288" y="3243665"/>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82" name="Google Shape;282;g310bbb95dc3_0_87"/>
          <p:cNvSpPr txBox="1"/>
          <p:nvPr/>
        </p:nvSpPr>
        <p:spPr>
          <a:xfrm>
            <a:off x="6583191" y="2375552"/>
            <a:ext cx="21090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Business templates for Northbound and E/W</a:t>
            </a:r>
            <a:endParaRPr sz="1200">
              <a:solidFill>
                <a:schemeClr val="dk1"/>
              </a:solidFill>
              <a:latin typeface="Montserrat Medium"/>
              <a:ea typeface="Montserrat Medium"/>
              <a:cs typeface="Montserrat Medium"/>
              <a:sym typeface="Montserrat Medium"/>
            </a:endParaRPr>
          </a:p>
        </p:txBody>
      </p:sp>
      <p:sp>
        <p:nvSpPr>
          <p:cNvPr id="283" name="Google Shape;283;g310bbb95dc3_0_87"/>
          <p:cNvSpPr txBox="1"/>
          <p:nvPr/>
        </p:nvSpPr>
        <p:spPr>
          <a:xfrm>
            <a:off x="4297346" y="4682526"/>
            <a:ext cx="2013000" cy="9234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Operate API definition</a:t>
            </a:r>
            <a:endParaRPr sz="1200">
              <a:solidFill>
                <a:schemeClr val="dk1"/>
              </a:solidFill>
              <a:latin typeface="Montserrat Medium"/>
              <a:ea typeface="Montserrat Medium"/>
              <a:cs typeface="Montserrat Medium"/>
              <a:sym typeface="Montserrat Medium"/>
            </a:endParaRPr>
          </a:p>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(catalogue and order management, on-/offboarding, billing)</a:t>
            </a:r>
            <a:endParaRPr sz="1200">
              <a:solidFill>
                <a:schemeClr val="dk1"/>
              </a:solidFill>
              <a:latin typeface="Montserrat Medium"/>
              <a:ea typeface="Montserrat Medium"/>
              <a:cs typeface="Montserrat Medium"/>
              <a:sym typeface="Montserrat Medium"/>
            </a:endParaRPr>
          </a:p>
        </p:txBody>
      </p:sp>
      <p:sp>
        <p:nvSpPr>
          <p:cNvPr id="284" name="Google Shape;284;g310bbb95dc3_0_87"/>
          <p:cNvSpPr txBox="1"/>
          <p:nvPr/>
        </p:nvSpPr>
        <p:spPr>
          <a:xfrm>
            <a:off x="7117049" y="3193981"/>
            <a:ext cx="10413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East-West Federation</a:t>
            </a:r>
            <a:endParaRPr sz="1200">
              <a:solidFill>
                <a:schemeClr val="dk1"/>
              </a:solidFill>
              <a:latin typeface="Montserrat Light"/>
              <a:ea typeface="Montserrat Light"/>
              <a:cs typeface="Montserrat Light"/>
              <a:sym typeface="Montserrat Light"/>
            </a:endParaRPr>
          </a:p>
        </p:txBody>
      </p:sp>
      <p:sp>
        <p:nvSpPr>
          <p:cNvPr id="285" name="Google Shape;285;g310bbb95dc3_0_87"/>
          <p:cNvSpPr txBox="1"/>
          <p:nvPr/>
        </p:nvSpPr>
        <p:spPr>
          <a:xfrm>
            <a:off x="3358984" y="2391745"/>
            <a:ext cx="1321800" cy="369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API definition</a:t>
            </a:r>
            <a:endParaRPr sz="1200">
              <a:solidFill>
                <a:schemeClr val="dk1"/>
              </a:solidFill>
              <a:latin typeface="Montserrat Medium"/>
              <a:ea typeface="Montserrat Medium"/>
              <a:cs typeface="Montserrat Medium"/>
              <a:sym typeface="Montserrat Medium"/>
            </a:endParaRPr>
          </a:p>
        </p:txBody>
      </p:sp>
      <p:sp>
        <p:nvSpPr>
          <p:cNvPr id="286" name="Google Shape;286;g310bbb95dc3_0_87"/>
          <p:cNvSpPr txBox="1"/>
          <p:nvPr/>
        </p:nvSpPr>
        <p:spPr>
          <a:xfrm>
            <a:off x="5144990" y="2716063"/>
            <a:ext cx="12321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Developer Engagement</a:t>
            </a:r>
            <a:endParaRPr sz="1200">
              <a:solidFill>
                <a:schemeClr val="dk1"/>
              </a:solidFill>
              <a:latin typeface="Montserrat Light"/>
              <a:ea typeface="Montserrat Light"/>
              <a:cs typeface="Montserrat Light"/>
              <a:sym typeface="Montserrat Light"/>
            </a:endParaRPr>
          </a:p>
        </p:txBody>
      </p:sp>
      <p:sp>
        <p:nvSpPr>
          <p:cNvPr id="287" name="Google Shape;287;g310bbb95dc3_0_87"/>
          <p:cNvSpPr txBox="1"/>
          <p:nvPr/>
        </p:nvSpPr>
        <p:spPr>
          <a:xfrm>
            <a:off x="6739340" y="2885858"/>
            <a:ext cx="1796700" cy="369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Playbooks</a:t>
            </a:r>
            <a:endParaRPr sz="1200">
              <a:solidFill>
                <a:schemeClr val="dk1"/>
              </a:solidFill>
              <a:latin typeface="Montserrat Medium"/>
              <a:ea typeface="Montserrat Medium"/>
              <a:cs typeface="Montserrat Medium"/>
              <a:sym typeface="Montserrat Medium"/>
            </a:endParaRPr>
          </a:p>
        </p:txBody>
      </p:sp>
      <p:sp>
        <p:nvSpPr>
          <p:cNvPr id="288" name="Google Shape;288;g310bbb95dc3_0_87"/>
          <p:cNvSpPr txBox="1"/>
          <p:nvPr/>
        </p:nvSpPr>
        <p:spPr>
          <a:xfrm>
            <a:off x="6403718" y="4867182"/>
            <a:ext cx="11715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Catalyst programs</a:t>
            </a:r>
            <a:endParaRPr sz="1200">
              <a:solidFill>
                <a:schemeClr val="dk1"/>
              </a:solidFill>
              <a:latin typeface="Montserrat Light"/>
              <a:ea typeface="Montserrat Light"/>
              <a:cs typeface="Montserrat Light"/>
              <a:sym typeface="Montserrat Light"/>
            </a:endParaRPr>
          </a:p>
        </p:txBody>
      </p:sp>
      <p:sp>
        <p:nvSpPr>
          <p:cNvPr id="289" name="Google Shape;289;g310bbb95dc3_0_87"/>
          <p:cNvSpPr txBox="1"/>
          <p:nvPr/>
        </p:nvSpPr>
        <p:spPr>
          <a:xfrm>
            <a:off x="5212050" y="3375725"/>
            <a:ext cx="10980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Open API Ecosystem</a:t>
            </a:r>
            <a:endParaRPr sz="1200">
              <a:solidFill>
                <a:schemeClr val="dk1"/>
              </a:solidFill>
              <a:latin typeface="Montserrat Medium"/>
              <a:ea typeface="Montserrat Medium"/>
              <a:cs typeface="Montserrat Medium"/>
              <a:sym typeface="Montserrat Medium"/>
            </a:endParaRPr>
          </a:p>
        </p:txBody>
      </p:sp>
      <p:pic>
        <p:nvPicPr>
          <p:cNvPr id="290" name="Google Shape;290;g310bbb95dc3_0_87"/>
          <p:cNvPicPr preferRelativeResize="0"/>
          <p:nvPr/>
        </p:nvPicPr>
        <p:blipFill rotWithShape="1">
          <a:blip r:embed="rId3">
            <a:alphaModFix/>
          </a:blip>
          <a:srcRect t="34779" b="37292"/>
          <a:stretch/>
        </p:blipFill>
        <p:spPr>
          <a:xfrm>
            <a:off x="5022284" y="5682105"/>
            <a:ext cx="1477497" cy="413779"/>
          </a:xfrm>
          <a:prstGeom prst="rect">
            <a:avLst/>
          </a:prstGeom>
          <a:noFill/>
          <a:ln>
            <a:noFill/>
          </a:ln>
        </p:spPr>
      </p:pic>
      <p:sp>
        <p:nvSpPr>
          <p:cNvPr id="291" name="Google Shape;291;g310bbb95dc3_0_87"/>
          <p:cNvSpPr txBox="1"/>
          <p:nvPr/>
        </p:nvSpPr>
        <p:spPr>
          <a:xfrm>
            <a:off x="2885422" y="2837255"/>
            <a:ext cx="18117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Drive API Adoption (customers/developers and operators)</a:t>
            </a:r>
            <a:endParaRPr sz="1200">
              <a:solidFill>
                <a:schemeClr val="dk1"/>
              </a:solidFill>
              <a:latin typeface="Montserrat Light"/>
              <a:ea typeface="Montserrat Light"/>
              <a:cs typeface="Montserrat Light"/>
              <a:sym typeface="Montserrat Light"/>
            </a:endParaRPr>
          </a:p>
        </p:txBody>
      </p:sp>
      <p:sp>
        <p:nvSpPr>
          <p:cNvPr id="292" name="Google Shape;292;g310bbb95dc3_0_87"/>
          <p:cNvSpPr txBox="1"/>
          <p:nvPr/>
        </p:nvSpPr>
        <p:spPr>
          <a:xfrm>
            <a:off x="6172872" y="3946927"/>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pic>
        <p:nvPicPr>
          <p:cNvPr id="293" name="Google Shape;293;g310bbb95dc3_0_87"/>
          <p:cNvPicPr preferRelativeResize="0"/>
          <p:nvPr/>
        </p:nvPicPr>
        <p:blipFill rotWithShape="1">
          <a:blip r:embed="rId4">
            <a:alphaModFix/>
          </a:blip>
          <a:srcRect/>
          <a:stretch/>
        </p:blipFill>
        <p:spPr>
          <a:xfrm>
            <a:off x="3330102" y="1892129"/>
            <a:ext cx="1771383" cy="341960"/>
          </a:xfrm>
          <a:prstGeom prst="rect">
            <a:avLst/>
          </a:prstGeom>
          <a:noFill/>
          <a:ln>
            <a:noFill/>
          </a:ln>
        </p:spPr>
      </p:pic>
      <p:sp>
        <p:nvSpPr>
          <p:cNvPr id="294" name="Google Shape;294;g310bbb95dc3_0_87"/>
          <p:cNvSpPr txBox="1"/>
          <p:nvPr/>
        </p:nvSpPr>
        <p:spPr>
          <a:xfrm>
            <a:off x="4078803" y="3946332"/>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grpSp>
        <p:nvGrpSpPr>
          <p:cNvPr id="295" name="Google Shape;295;g310bbb95dc3_0_87"/>
          <p:cNvGrpSpPr/>
          <p:nvPr/>
        </p:nvGrpSpPr>
        <p:grpSpPr>
          <a:xfrm>
            <a:off x="6473837" y="1769289"/>
            <a:ext cx="1383048" cy="541022"/>
            <a:chOff x="6187837" y="1595964"/>
            <a:chExt cx="1383048" cy="541022"/>
          </a:xfrm>
        </p:grpSpPr>
        <p:pic>
          <p:nvPicPr>
            <p:cNvPr id="296" name="Google Shape;296;g310bbb95dc3_0_87"/>
            <p:cNvPicPr preferRelativeResize="0"/>
            <p:nvPr/>
          </p:nvPicPr>
          <p:blipFill rotWithShape="1">
            <a:blip r:embed="rId5">
              <a:alphaModFix/>
            </a:blip>
            <a:srcRect t="37556" b="38852"/>
            <a:stretch/>
          </p:blipFill>
          <p:spPr>
            <a:xfrm>
              <a:off x="6187837" y="1595964"/>
              <a:ext cx="1383047" cy="327160"/>
            </a:xfrm>
            <a:prstGeom prst="rect">
              <a:avLst/>
            </a:prstGeom>
            <a:noFill/>
            <a:ln>
              <a:noFill/>
            </a:ln>
          </p:spPr>
        </p:pic>
        <p:pic>
          <p:nvPicPr>
            <p:cNvPr id="297" name="Google Shape;297;g310bbb95dc3_0_87"/>
            <p:cNvPicPr preferRelativeResize="0"/>
            <p:nvPr/>
          </p:nvPicPr>
          <p:blipFill rotWithShape="1">
            <a:blip r:embed="rId6">
              <a:alphaModFix/>
            </a:blip>
            <a:srcRect/>
            <a:stretch/>
          </p:blipFill>
          <p:spPr>
            <a:xfrm>
              <a:off x="6193197" y="1903039"/>
              <a:ext cx="1377688" cy="233947"/>
            </a:xfrm>
            <a:prstGeom prst="rect">
              <a:avLst/>
            </a:prstGeom>
            <a:noFill/>
            <a:ln>
              <a:noFill/>
            </a:ln>
          </p:spPr>
        </p:pic>
      </p:grpSp>
      <p:sp>
        <p:nvSpPr>
          <p:cNvPr id="298" name="Google Shape;298;g310bbb95dc3_0_87"/>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99" name="Google Shape;299;g310bbb95dc3_0_87"/>
          <p:cNvSpPr txBox="1"/>
          <p:nvPr/>
        </p:nvSpPr>
        <p:spPr>
          <a:xfrm>
            <a:off x="342655" y="2582404"/>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Service API “standardization”</a:t>
            </a:r>
            <a:endParaRPr>
              <a:solidFill>
                <a:schemeClr val="accent2"/>
              </a:solidFill>
              <a:latin typeface="Montserrat Medium"/>
              <a:ea typeface="Montserrat Medium"/>
              <a:cs typeface="Montserrat Medium"/>
              <a:sym typeface="Montserrat Medium"/>
            </a:endParaRPr>
          </a:p>
        </p:txBody>
      </p:sp>
      <p:sp>
        <p:nvSpPr>
          <p:cNvPr id="300" name="Google Shape;300;g310bbb95dc3_0_87"/>
          <p:cNvSpPr txBox="1"/>
          <p:nvPr/>
        </p:nvSpPr>
        <p:spPr>
          <a:xfrm>
            <a:off x="9050678" y="2582395"/>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Standardization of distribution channels</a:t>
            </a:r>
            <a:endParaRPr>
              <a:solidFill>
                <a:schemeClr val="accent2"/>
              </a:solidFill>
              <a:latin typeface="Montserrat Medium"/>
              <a:ea typeface="Montserrat Medium"/>
              <a:cs typeface="Montserrat Medium"/>
              <a:sym typeface="Montserrat Medium"/>
            </a:endParaRPr>
          </a:p>
        </p:txBody>
      </p:sp>
      <p:sp>
        <p:nvSpPr>
          <p:cNvPr id="301" name="Google Shape;301;g310bbb95dc3_0_87"/>
          <p:cNvSpPr txBox="1"/>
          <p:nvPr/>
        </p:nvSpPr>
        <p:spPr>
          <a:xfrm>
            <a:off x="7227027" y="5631404"/>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Operate API standardization</a:t>
            </a:r>
            <a:endParaRPr>
              <a:solidFill>
                <a:schemeClr val="accent2"/>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309" name="Google Shape;309;p13"/>
          <p:cNvSpPr txBox="1">
            <a:spLocks noGrp="1"/>
          </p:cNvSpPr>
          <p:nvPr>
            <p:ph type="body" idx="1"/>
          </p:nvPr>
        </p:nvSpPr>
        <p:spPr>
          <a:xfrm>
            <a:off x="444375" y="1947400"/>
            <a:ext cx="10944300" cy="45375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1400">
                <a:solidFill>
                  <a:srgbClr val="3A9BF3"/>
                </a:solidFill>
                <a:latin typeface="Montserrat Medium"/>
                <a:ea typeface="Montserrat Medium"/>
                <a:cs typeface="Montserrat Medium"/>
                <a:sym typeface="Montserrat Medium"/>
              </a:rPr>
              <a:t>The scope of the CAMARA Project is:</a:t>
            </a:r>
            <a:endParaRPr sz="1400">
              <a:solidFill>
                <a:srgbClr val="3A9BF3"/>
              </a:solidFill>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Collect API requirements</a:t>
            </a:r>
            <a:r>
              <a:rPr lang="en-US" sz="1400">
                <a:latin typeface="Montserrat SemiBold"/>
                <a:ea typeface="Montserrat SemiBold"/>
                <a:cs typeface="Montserrat SemiBold"/>
                <a:sym typeface="Montserrat SemiBold"/>
              </a:rPr>
              <a:t> </a:t>
            </a:r>
            <a:r>
              <a:rPr lang="en-US" sz="1400"/>
              <a:t>from GSMA Operator Platform Group and other sources </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Define Service APIs and Service Management APIs</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Create test plans / cases / tools from an API consumer perspective</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Develop and test Service APIs and Service Management APIs</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Create developer friendly </a:t>
            </a:r>
            <a:r>
              <a:rPr lang="en-US" sz="1400">
                <a:latin typeface="Montserrat Medium"/>
                <a:ea typeface="Montserrat Medium"/>
                <a:cs typeface="Montserrat Medium"/>
                <a:sym typeface="Montserrat Medium"/>
              </a:rPr>
              <a:t>documentation</a:t>
            </a:r>
            <a:endParaRPr sz="1400">
              <a:latin typeface="Montserrat Medium"/>
              <a:ea typeface="Montserrat Medium"/>
              <a:cs typeface="Montserrat Medium"/>
              <a:sym typeface="Montserrat Medium"/>
            </a:endParaRPr>
          </a:p>
          <a:p>
            <a:pPr marL="0" lvl="0" indent="0" algn="l" rtl="0">
              <a:lnSpc>
                <a:spcPct val="104000"/>
              </a:lnSpc>
              <a:spcBef>
                <a:spcPts val="1200"/>
              </a:spcBef>
              <a:spcAft>
                <a:spcPts val="0"/>
              </a:spcAft>
              <a:buClr>
                <a:schemeClr val="dk2"/>
              </a:buClr>
              <a:buSzPts val="1600"/>
              <a:buNone/>
            </a:pPr>
            <a:r>
              <a:rPr lang="en-US" sz="1400">
                <a:solidFill>
                  <a:srgbClr val="3A9BF3"/>
                </a:solidFill>
                <a:latin typeface="Montserrat Medium"/>
                <a:ea typeface="Montserrat Medium"/>
                <a:cs typeface="Montserrat Medium"/>
                <a:sym typeface="Montserrat Medium"/>
              </a:rPr>
              <a:t>The following deliverables are provided by the CAMARA Project:</a:t>
            </a:r>
            <a:endParaRPr sz="1400">
              <a:solidFill>
                <a:srgbClr val="3A9BF3"/>
              </a:solidFill>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Service API and Service Management API definitions and documentation</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Optionally Service API and Service Management API code and</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t>Test plans, cases and tools for the APIs all contained in deployment packages. </a:t>
            </a:r>
            <a:endParaRPr sz="1400"/>
          </a:p>
          <a:p>
            <a:pPr marL="0" lvl="0" indent="0" algn="l" rtl="0">
              <a:lnSpc>
                <a:spcPct val="104000"/>
              </a:lnSpc>
              <a:spcBef>
                <a:spcPts val="1200"/>
              </a:spcBef>
              <a:spcAft>
                <a:spcPts val="0"/>
              </a:spcAft>
              <a:buClr>
                <a:schemeClr val="dk2"/>
              </a:buClr>
              <a:buSzPts val="1600"/>
              <a:buNone/>
            </a:pPr>
            <a:r>
              <a:rPr lang="en-US" sz="1400"/>
              <a:t>Project resources can be found in the </a:t>
            </a:r>
            <a:r>
              <a:rPr lang="en-US" sz="1400">
                <a:latin typeface="Montserrat Medium"/>
                <a:ea typeface="Montserrat Medium"/>
                <a:cs typeface="Montserrat Medium"/>
                <a:sym typeface="Montserrat Medium"/>
              </a:rPr>
              <a:t>GitHub repository</a:t>
            </a:r>
            <a:r>
              <a:rPr lang="en-US" sz="1400"/>
              <a:t>: </a:t>
            </a:r>
            <a:r>
              <a:rPr lang="en-US" sz="1400" u="sng">
                <a:solidFill>
                  <a:schemeClr val="hlink"/>
                </a:solidFill>
                <a:latin typeface="Montserrat Medium"/>
                <a:ea typeface="Montserrat Medium"/>
                <a:cs typeface="Montserrat Medium"/>
                <a:sym typeface="Montserrat Medium"/>
                <a:hlinkClick r:id="rId3"/>
              </a:rPr>
              <a:t>https://github.com/camaraproject</a:t>
            </a:r>
            <a:r>
              <a:rPr lang="en-US" sz="1400"/>
              <a:t>.</a:t>
            </a:r>
            <a:endParaRPr sz="1400"/>
          </a:p>
          <a:p>
            <a:pPr marL="0" lvl="0" indent="0" algn="l" rtl="0">
              <a:lnSpc>
                <a:spcPct val="104000"/>
              </a:lnSpc>
              <a:spcBef>
                <a:spcPts val="1200"/>
              </a:spcBef>
              <a:spcAft>
                <a:spcPts val="0"/>
              </a:spcAft>
              <a:buClr>
                <a:schemeClr val="dk2"/>
              </a:buClr>
              <a:buSzPts val="1600"/>
              <a:buNone/>
            </a:pPr>
            <a:endParaRPr sz="1400"/>
          </a:p>
        </p:txBody>
      </p:sp>
      <p:pic>
        <p:nvPicPr>
          <p:cNvPr id="310" name="Google Shape;310;p13" descr="Internet der Dinge Silhouette"/>
          <p:cNvPicPr preferRelativeResize="0"/>
          <p:nvPr/>
        </p:nvPicPr>
        <p:blipFill rotWithShape="1">
          <a:blip r:embed="rId4">
            <a:alphaModFix/>
          </a:blip>
          <a:srcRect/>
          <a:stretch/>
        </p:blipFill>
        <p:spPr>
          <a:xfrm>
            <a:off x="8309125" y="2393275"/>
            <a:ext cx="2806892" cy="28068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4"/>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API </a:t>
            </a:r>
            <a:br>
              <a:rPr lang="en-US"/>
            </a:br>
            <a:r>
              <a:rPr lang="en-US"/>
              <a:t>Distribution Options</a:t>
            </a:r>
            <a:endParaRPr/>
          </a:p>
        </p:txBody>
      </p:sp>
      <p:sp>
        <p:nvSpPr>
          <p:cNvPr id="318" name="Google Shape;318;p14"/>
          <p:cNvSpPr txBox="1"/>
          <p:nvPr/>
        </p:nvSpPr>
        <p:spPr>
          <a:xfrm>
            <a:off x="1342565" y="1766868"/>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Single-Operator Relationship</a:t>
            </a:r>
            <a:endParaRPr>
              <a:solidFill>
                <a:srgbClr val="3A9BF3"/>
              </a:solidFill>
              <a:latin typeface="Montserrat Medium"/>
              <a:ea typeface="Montserrat Medium"/>
              <a:cs typeface="Montserrat Medium"/>
              <a:sym typeface="Montserrat Medium"/>
            </a:endParaRPr>
          </a:p>
        </p:txBody>
      </p:sp>
      <p:cxnSp>
        <p:nvCxnSpPr>
          <p:cNvPr id="319" name="Google Shape;319;p14"/>
          <p:cNvCxnSpPr/>
          <p:nvPr/>
        </p:nvCxnSpPr>
        <p:spPr>
          <a:xfrm>
            <a:off x="1342565" y="2119621"/>
            <a:ext cx="3583625" cy="0"/>
          </a:xfrm>
          <a:prstGeom prst="straightConnector1">
            <a:avLst/>
          </a:prstGeom>
          <a:noFill/>
          <a:ln w="28575" cap="rnd" cmpd="sng">
            <a:solidFill>
              <a:srgbClr val="3A9BF3"/>
            </a:solidFill>
            <a:prstDash val="solid"/>
            <a:miter lim="800000"/>
            <a:headEnd type="none" w="sm" len="sm"/>
            <a:tailEnd type="none" w="sm" len="sm"/>
          </a:ln>
        </p:spPr>
      </p:cxnSp>
      <p:sp>
        <p:nvSpPr>
          <p:cNvPr id="320" name="Google Shape;320;p14"/>
          <p:cNvSpPr txBox="1"/>
          <p:nvPr/>
        </p:nvSpPr>
        <p:spPr>
          <a:xfrm>
            <a:off x="6595882" y="4083162"/>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Single-Operator “API Roaming”</a:t>
            </a:r>
            <a:endParaRPr>
              <a:solidFill>
                <a:srgbClr val="3A9BF3"/>
              </a:solidFill>
              <a:latin typeface="Montserrat Medium"/>
              <a:ea typeface="Montserrat Medium"/>
              <a:cs typeface="Montserrat Medium"/>
              <a:sym typeface="Montserrat Medium"/>
            </a:endParaRPr>
          </a:p>
        </p:txBody>
      </p:sp>
      <p:cxnSp>
        <p:nvCxnSpPr>
          <p:cNvPr id="321" name="Google Shape;321;p14"/>
          <p:cNvCxnSpPr/>
          <p:nvPr/>
        </p:nvCxnSpPr>
        <p:spPr>
          <a:xfrm>
            <a:off x="6595882" y="4435915"/>
            <a:ext cx="3583625" cy="0"/>
          </a:xfrm>
          <a:prstGeom prst="straightConnector1">
            <a:avLst/>
          </a:prstGeom>
          <a:noFill/>
          <a:ln w="28575" cap="rnd" cmpd="sng">
            <a:solidFill>
              <a:srgbClr val="3A9BF3"/>
            </a:solidFill>
            <a:prstDash val="solid"/>
            <a:miter lim="800000"/>
            <a:headEnd type="none" w="sm" len="sm"/>
            <a:tailEnd type="none" w="sm" len="sm"/>
          </a:ln>
        </p:spPr>
      </p:cxnSp>
      <p:sp>
        <p:nvSpPr>
          <p:cNvPr id="322" name="Google Shape;322;p14"/>
          <p:cNvSpPr txBox="1"/>
          <p:nvPr/>
        </p:nvSpPr>
        <p:spPr>
          <a:xfrm>
            <a:off x="6597975" y="1766875"/>
            <a:ext cx="35835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Multi-Operator Relationship</a:t>
            </a:r>
            <a:endParaRPr>
              <a:solidFill>
                <a:srgbClr val="3A9BF3"/>
              </a:solidFill>
              <a:latin typeface="Montserrat Medium"/>
              <a:ea typeface="Montserrat Medium"/>
              <a:cs typeface="Montserrat Medium"/>
              <a:sym typeface="Montserrat Medium"/>
            </a:endParaRPr>
          </a:p>
        </p:txBody>
      </p:sp>
      <p:cxnSp>
        <p:nvCxnSpPr>
          <p:cNvPr id="323" name="Google Shape;323;p14"/>
          <p:cNvCxnSpPr/>
          <p:nvPr/>
        </p:nvCxnSpPr>
        <p:spPr>
          <a:xfrm>
            <a:off x="6597982" y="2119632"/>
            <a:ext cx="3583500" cy="0"/>
          </a:xfrm>
          <a:prstGeom prst="straightConnector1">
            <a:avLst/>
          </a:prstGeom>
          <a:noFill/>
          <a:ln w="28575" cap="rnd" cmpd="sng">
            <a:solidFill>
              <a:srgbClr val="3A9BF3"/>
            </a:solidFill>
            <a:prstDash val="solid"/>
            <a:miter lim="800000"/>
            <a:headEnd type="none" w="sm" len="sm"/>
            <a:tailEnd type="none" w="sm" len="sm"/>
          </a:ln>
        </p:spPr>
      </p:cxnSp>
      <p:sp>
        <p:nvSpPr>
          <p:cNvPr id="324" name="Google Shape;324;p14"/>
          <p:cNvSpPr txBox="1"/>
          <p:nvPr/>
        </p:nvSpPr>
        <p:spPr>
          <a:xfrm>
            <a:off x="1342565" y="4083162"/>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Operator Aggregation</a:t>
            </a:r>
            <a:endParaRPr>
              <a:solidFill>
                <a:srgbClr val="3A9BF3"/>
              </a:solidFill>
              <a:latin typeface="Montserrat Medium"/>
              <a:ea typeface="Montserrat Medium"/>
              <a:cs typeface="Montserrat Medium"/>
              <a:sym typeface="Montserrat Medium"/>
            </a:endParaRPr>
          </a:p>
        </p:txBody>
      </p:sp>
      <p:cxnSp>
        <p:nvCxnSpPr>
          <p:cNvPr id="325" name="Google Shape;325;p14"/>
          <p:cNvCxnSpPr/>
          <p:nvPr/>
        </p:nvCxnSpPr>
        <p:spPr>
          <a:xfrm>
            <a:off x="1342565" y="4435915"/>
            <a:ext cx="3583625" cy="0"/>
          </a:xfrm>
          <a:prstGeom prst="straightConnector1">
            <a:avLst/>
          </a:prstGeom>
          <a:noFill/>
          <a:ln w="28575" cap="rnd" cmpd="sng">
            <a:solidFill>
              <a:srgbClr val="3A9BF3"/>
            </a:solidFill>
            <a:prstDash val="solid"/>
            <a:miter lim="800000"/>
            <a:headEnd type="none" w="sm" len="sm"/>
            <a:tailEnd type="none" w="sm" len="sm"/>
          </a:ln>
        </p:spPr>
      </p:cxnSp>
      <p:grpSp>
        <p:nvGrpSpPr>
          <p:cNvPr id="326" name="Google Shape;326;p14"/>
          <p:cNvGrpSpPr/>
          <p:nvPr/>
        </p:nvGrpSpPr>
        <p:grpSpPr>
          <a:xfrm>
            <a:off x="1342564" y="2241048"/>
            <a:ext cx="3568948" cy="1635906"/>
            <a:chOff x="1342564" y="2249594"/>
            <a:chExt cx="3568948" cy="1635906"/>
          </a:xfrm>
        </p:grpSpPr>
        <p:sp>
          <p:nvSpPr>
            <p:cNvPr id="327" name="Google Shape;327;p14"/>
            <p:cNvSpPr/>
            <p:nvPr/>
          </p:nvSpPr>
          <p:spPr>
            <a:xfrm>
              <a:off x="1342566" y="3618675"/>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28" name="Google Shape;328;p14"/>
            <p:cNvSpPr/>
            <p:nvPr/>
          </p:nvSpPr>
          <p:spPr>
            <a:xfrm>
              <a:off x="2213603" y="2936262"/>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29" name="Google Shape;329;p14"/>
            <p:cNvSpPr/>
            <p:nvPr/>
          </p:nvSpPr>
          <p:spPr>
            <a:xfrm>
              <a:off x="3211774" y="3618674"/>
              <a:ext cx="1699738"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Telco SEP 2</a:t>
              </a:r>
              <a:endParaRPr/>
            </a:p>
          </p:txBody>
        </p:sp>
        <p:sp>
          <p:nvSpPr>
            <p:cNvPr id="330" name="Google Shape;330;p14"/>
            <p:cNvSpPr/>
            <p:nvPr/>
          </p:nvSpPr>
          <p:spPr>
            <a:xfrm>
              <a:off x="1342565" y="2939593"/>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31" name="Google Shape;331;p14"/>
            <p:cNvSpPr/>
            <p:nvPr/>
          </p:nvSpPr>
          <p:spPr>
            <a:xfrm>
              <a:off x="4109083" y="2939592"/>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32" name="Google Shape;332;p14"/>
            <p:cNvSpPr/>
            <p:nvPr/>
          </p:nvSpPr>
          <p:spPr>
            <a:xfrm>
              <a:off x="1342564" y="2249594"/>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33" name="Google Shape;333;p14"/>
            <p:cNvCxnSpPr/>
            <p:nvPr/>
          </p:nvCxnSpPr>
          <p:spPr>
            <a:xfrm>
              <a:off x="4708733" y="3203087"/>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4" name="Google Shape;334;p14"/>
            <p:cNvCxnSpPr/>
            <p:nvPr/>
          </p:nvCxnSpPr>
          <p:spPr>
            <a:xfrm>
              <a:off x="4314202" y="3203087"/>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35" name="Google Shape;335;p14"/>
            <p:cNvCxnSpPr/>
            <p:nvPr/>
          </p:nvCxnSpPr>
          <p:spPr>
            <a:xfrm>
              <a:off x="3810001" y="3203087"/>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6" name="Google Shape;336;p14"/>
            <p:cNvCxnSpPr/>
            <p:nvPr/>
          </p:nvCxnSpPr>
          <p:spPr>
            <a:xfrm>
              <a:off x="3415470" y="3203087"/>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37" name="Google Shape;337;p14"/>
            <p:cNvCxnSpPr/>
            <p:nvPr/>
          </p:nvCxnSpPr>
          <p:spPr>
            <a:xfrm>
              <a:off x="1731947" y="2520675"/>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38" name="Google Shape;338;p14"/>
            <p:cNvCxnSpPr/>
            <p:nvPr/>
          </p:nvCxnSpPr>
          <p:spPr>
            <a:xfrm>
              <a:off x="2848313" y="321067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9" name="Google Shape;339;p14"/>
            <p:cNvCxnSpPr/>
            <p:nvPr/>
          </p:nvCxnSpPr>
          <p:spPr>
            <a:xfrm>
              <a:off x="2453782" y="321067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40" name="Google Shape;340;p14"/>
            <p:cNvCxnSpPr/>
            <p:nvPr/>
          </p:nvCxnSpPr>
          <p:spPr>
            <a:xfrm>
              <a:off x="1949581" y="3210673"/>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41" name="Google Shape;341;p14"/>
            <p:cNvCxnSpPr/>
            <p:nvPr/>
          </p:nvCxnSpPr>
          <p:spPr>
            <a:xfrm>
              <a:off x="1555050" y="3210673"/>
              <a:ext cx="0" cy="415587"/>
            </a:xfrm>
            <a:prstGeom prst="straightConnector1">
              <a:avLst/>
            </a:prstGeom>
            <a:noFill/>
            <a:ln w="38100" cap="flat" cmpd="sng">
              <a:solidFill>
                <a:srgbClr val="FF0000"/>
              </a:solidFill>
              <a:prstDash val="solid"/>
              <a:round/>
              <a:headEnd type="none" w="sm" len="sm"/>
              <a:tailEnd type="none" w="sm" len="sm"/>
            </a:ln>
          </p:spPr>
        </p:cxnSp>
      </p:grpSp>
      <p:grpSp>
        <p:nvGrpSpPr>
          <p:cNvPr id="342" name="Google Shape;342;p14"/>
          <p:cNvGrpSpPr/>
          <p:nvPr/>
        </p:nvGrpSpPr>
        <p:grpSpPr>
          <a:xfrm>
            <a:off x="6593890" y="2235494"/>
            <a:ext cx="3568948" cy="1635906"/>
            <a:chOff x="1342563" y="4576631"/>
            <a:chExt cx="3568948" cy="1635906"/>
          </a:xfrm>
        </p:grpSpPr>
        <p:sp>
          <p:nvSpPr>
            <p:cNvPr id="343" name="Google Shape;343;p14"/>
            <p:cNvSpPr/>
            <p:nvPr/>
          </p:nvSpPr>
          <p:spPr>
            <a:xfrm>
              <a:off x="1342565" y="5945712"/>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44" name="Google Shape;344;p14"/>
            <p:cNvSpPr/>
            <p:nvPr/>
          </p:nvSpPr>
          <p:spPr>
            <a:xfrm>
              <a:off x="2213602" y="5263299"/>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45" name="Google Shape;345;p14"/>
            <p:cNvSpPr/>
            <p:nvPr/>
          </p:nvSpPr>
          <p:spPr>
            <a:xfrm>
              <a:off x="3211773" y="594571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46" name="Google Shape;346;p14"/>
            <p:cNvSpPr/>
            <p:nvPr/>
          </p:nvSpPr>
          <p:spPr>
            <a:xfrm>
              <a:off x="1342564" y="5266630"/>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47" name="Google Shape;347;p14"/>
            <p:cNvSpPr/>
            <p:nvPr/>
          </p:nvSpPr>
          <p:spPr>
            <a:xfrm>
              <a:off x="4109082" y="5266629"/>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2</a:t>
              </a:r>
              <a:endParaRPr/>
            </a:p>
          </p:txBody>
        </p:sp>
        <p:sp>
          <p:nvSpPr>
            <p:cNvPr id="348" name="Google Shape;348;p14"/>
            <p:cNvSpPr/>
            <p:nvPr/>
          </p:nvSpPr>
          <p:spPr>
            <a:xfrm>
              <a:off x="1342563" y="4576631"/>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49" name="Google Shape;349;p14"/>
            <p:cNvCxnSpPr/>
            <p:nvPr/>
          </p:nvCxnSpPr>
          <p:spPr>
            <a:xfrm>
              <a:off x="4708732"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0" name="Google Shape;350;p14"/>
            <p:cNvCxnSpPr/>
            <p:nvPr/>
          </p:nvCxnSpPr>
          <p:spPr>
            <a:xfrm>
              <a:off x="4314201"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51" name="Google Shape;351;p14"/>
            <p:cNvCxnSpPr/>
            <p:nvPr/>
          </p:nvCxnSpPr>
          <p:spPr>
            <a:xfrm>
              <a:off x="3810000"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52" name="Google Shape;352;p14"/>
            <p:cNvCxnSpPr/>
            <p:nvPr/>
          </p:nvCxnSpPr>
          <p:spPr>
            <a:xfrm>
              <a:off x="3415469"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53" name="Google Shape;353;p14"/>
            <p:cNvCxnSpPr/>
            <p:nvPr/>
          </p:nvCxnSpPr>
          <p:spPr>
            <a:xfrm>
              <a:off x="1731946"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4" name="Google Shape;354;p14"/>
            <p:cNvCxnSpPr/>
            <p:nvPr/>
          </p:nvCxnSpPr>
          <p:spPr>
            <a:xfrm>
              <a:off x="4490813"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5" name="Google Shape;355;p14"/>
            <p:cNvCxnSpPr/>
            <p:nvPr/>
          </p:nvCxnSpPr>
          <p:spPr>
            <a:xfrm>
              <a:off x="2848313"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56" name="Google Shape;356;p14"/>
            <p:cNvCxnSpPr/>
            <p:nvPr/>
          </p:nvCxnSpPr>
          <p:spPr>
            <a:xfrm>
              <a:off x="2453782"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57" name="Google Shape;357;p14"/>
            <p:cNvCxnSpPr/>
            <p:nvPr/>
          </p:nvCxnSpPr>
          <p:spPr>
            <a:xfrm>
              <a:off x="1949581"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8" name="Google Shape;358;p14"/>
            <p:cNvCxnSpPr/>
            <p:nvPr/>
          </p:nvCxnSpPr>
          <p:spPr>
            <a:xfrm>
              <a:off x="1555050" y="5530124"/>
              <a:ext cx="0" cy="415587"/>
            </a:xfrm>
            <a:prstGeom prst="straightConnector1">
              <a:avLst/>
            </a:prstGeom>
            <a:noFill/>
            <a:ln w="38100" cap="flat" cmpd="sng">
              <a:solidFill>
                <a:srgbClr val="FF0000"/>
              </a:solidFill>
              <a:prstDash val="solid"/>
              <a:round/>
              <a:headEnd type="none" w="sm" len="sm"/>
              <a:tailEnd type="none" w="sm" len="sm"/>
            </a:ln>
          </p:spPr>
        </p:cxnSp>
      </p:grpSp>
      <p:grpSp>
        <p:nvGrpSpPr>
          <p:cNvPr id="359" name="Google Shape;359;p14"/>
          <p:cNvGrpSpPr/>
          <p:nvPr/>
        </p:nvGrpSpPr>
        <p:grpSpPr>
          <a:xfrm>
            <a:off x="1349903" y="4557340"/>
            <a:ext cx="3568948" cy="1635906"/>
            <a:chOff x="6610565" y="4576631"/>
            <a:chExt cx="3568948" cy="1635906"/>
          </a:xfrm>
        </p:grpSpPr>
        <p:sp>
          <p:nvSpPr>
            <p:cNvPr id="360" name="Google Shape;360;p14"/>
            <p:cNvSpPr/>
            <p:nvPr/>
          </p:nvSpPr>
          <p:spPr>
            <a:xfrm>
              <a:off x="6610567" y="5945712"/>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61" name="Google Shape;361;p14"/>
            <p:cNvSpPr/>
            <p:nvPr/>
          </p:nvSpPr>
          <p:spPr>
            <a:xfrm>
              <a:off x="7481604" y="5263299"/>
              <a:ext cx="1826870"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Aggregator</a:t>
              </a:r>
              <a:endParaRPr/>
            </a:p>
          </p:txBody>
        </p:sp>
        <p:sp>
          <p:nvSpPr>
            <p:cNvPr id="362" name="Google Shape;362;p14"/>
            <p:cNvSpPr/>
            <p:nvPr/>
          </p:nvSpPr>
          <p:spPr>
            <a:xfrm>
              <a:off x="8479775" y="594571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63" name="Google Shape;363;p14"/>
            <p:cNvSpPr/>
            <p:nvPr/>
          </p:nvSpPr>
          <p:spPr>
            <a:xfrm>
              <a:off x="6610566" y="5266630"/>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1</a:t>
              </a:r>
              <a:endParaRPr/>
            </a:p>
          </p:txBody>
        </p:sp>
        <p:sp>
          <p:nvSpPr>
            <p:cNvPr id="364" name="Google Shape;364;p14"/>
            <p:cNvSpPr/>
            <p:nvPr/>
          </p:nvSpPr>
          <p:spPr>
            <a:xfrm>
              <a:off x="9377084" y="5266629"/>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65" name="Google Shape;365;p14"/>
            <p:cNvSpPr/>
            <p:nvPr/>
          </p:nvSpPr>
          <p:spPr>
            <a:xfrm>
              <a:off x="6610565" y="4576631"/>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66" name="Google Shape;366;p14"/>
            <p:cNvCxnSpPr/>
            <p:nvPr/>
          </p:nvCxnSpPr>
          <p:spPr>
            <a:xfrm>
              <a:off x="9976734"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67" name="Google Shape;367;p14"/>
            <p:cNvCxnSpPr/>
            <p:nvPr/>
          </p:nvCxnSpPr>
          <p:spPr>
            <a:xfrm>
              <a:off x="9582203"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68" name="Google Shape;368;p14"/>
            <p:cNvCxnSpPr/>
            <p:nvPr/>
          </p:nvCxnSpPr>
          <p:spPr>
            <a:xfrm>
              <a:off x="9078002"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69" name="Google Shape;369;p14"/>
            <p:cNvCxnSpPr/>
            <p:nvPr/>
          </p:nvCxnSpPr>
          <p:spPr>
            <a:xfrm>
              <a:off x="8683471"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70" name="Google Shape;370;p14"/>
            <p:cNvCxnSpPr/>
            <p:nvPr/>
          </p:nvCxnSpPr>
          <p:spPr>
            <a:xfrm>
              <a:off x="8401458"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71" name="Google Shape;371;p14"/>
            <p:cNvCxnSpPr/>
            <p:nvPr/>
          </p:nvCxnSpPr>
          <p:spPr>
            <a:xfrm>
              <a:off x="8102553"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72" name="Google Shape;372;p14"/>
            <p:cNvCxnSpPr/>
            <p:nvPr/>
          </p:nvCxnSpPr>
          <p:spPr>
            <a:xfrm>
              <a:off x="7708022"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73" name="Google Shape;373;p14"/>
            <p:cNvCxnSpPr/>
            <p:nvPr/>
          </p:nvCxnSpPr>
          <p:spPr>
            <a:xfrm>
              <a:off x="7203821"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74" name="Google Shape;374;p14"/>
            <p:cNvCxnSpPr/>
            <p:nvPr/>
          </p:nvCxnSpPr>
          <p:spPr>
            <a:xfrm>
              <a:off x="6809290"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grpSp>
      <p:grpSp>
        <p:nvGrpSpPr>
          <p:cNvPr id="375" name="Google Shape;375;p14"/>
          <p:cNvGrpSpPr/>
          <p:nvPr/>
        </p:nvGrpSpPr>
        <p:grpSpPr>
          <a:xfrm>
            <a:off x="6590722" y="4556986"/>
            <a:ext cx="3568948" cy="1635906"/>
            <a:chOff x="6595882" y="2253850"/>
            <a:chExt cx="3568948" cy="1635906"/>
          </a:xfrm>
        </p:grpSpPr>
        <p:sp>
          <p:nvSpPr>
            <p:cNvPr id="376" name="Google Shape;376;p14"/>
            <p:cNvSpPr/>
            <p:nvPr/>
          </p:nvSpPr>
          <p:spPr>
            <a:xfrm>
              <a:off x="6595884" y="362293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77" name="Google Shape;377;p14"/>
            <p:cNvSpPr/>
            <p:nvPr/>
          </p:nvSpPr>
          <p:spPr>
            <a:xfrm>
              <a:off x="7466921" y="2940518"/>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78" name="Google Shape;378;p14"/>
            <p:cNvSpPr/>
            <p:nvPr/>
          </p:nvSpPr>
          <p:spPr>
            <a:xfrm>
              <a:off x="8465092" y="3622930"/>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79" name="Google Shape;379;p14"/>
            <p:cNvSpPr/>
            <p:nvPr/>
          </p:nvSpPr>
          <p:spPr>
            <a:xfrm>
              <a:off x="6595883" y="2943849"/>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80" name="Google Shape;380;p14"/>
            <p:cNvSpPr/>
            <p:nvPr/>
          </p:nvSpPr>
          <p:spPr>
            <a:xfrm>
              <a:off x="9362401" y="2943848"/>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81" name="Google Shape;381;p14"/>
            <p:cNvSpPr/>
            <p:nvPr/>
          </p:nvSpPr>
          <p:spPr>
            <a:xfrm>
              <a:off x="6595882" y="2253850"/>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82" name="Google Shape;382;p14"/>
            <p:cNvCxnSpPr/>
            <p:nvPr/>
          </p:nvCxnSpPr>
          <p:spPr>
            <a:xfrm>
              <a:off x="9962051" y="320734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83" name="Google Shape;383;p14"/>
            <p:cNvCxnSpPr/>
            <p:nvPr/>
          </p:nvCxnSpPr>
          <p:spPr>
            <a:xfrm>
              <a:off x="9567520" y="320734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84" name="Google Shape;384;p14"/>
            <p:cNvCxnSpPr/>
            <p:nvPr/>
          </p:nvCxnSpPr>
          <p:spPr>
            <a:xfrm>
              <a:off x="9063319" y="320734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85" name="Google Shape;385;p14"/>
            <p:cNvCxnSpPr/>
            <p:nvPr/>
          </p:nvCxnSpPr>
          <p:spPr>
            <a:xfrm>
              <a:off x="8668788" y="320734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86" name="Google Shape;386;p14"/>
            <p:cNvCxnSpPr/>
            <p:nvPr/>
          </p:nvCxnSpPr>
          <p:spPr>
            <a:xfrm>
              <a:off x="7002357" y="2528261"/>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87" name="Google Shape;387;p14"/>
            <p:cNvCxnSpPr/>
            <p:nvPr/>
          </p:nvCxnSpPr>
          <p:spPr>
            <a:xfrm>
              <a:off x="6786092" y="3216595"/>
              <a:ext cx="1867730" cy="402079"/>
            </a:xfrm>
            <a:prstGeom prst="straightConnector1">
              <a:avLst/>
            </a:prstGeom>
            <a:noFill/>
            <a:ln w="38100" cap="flat" cmpd="sng">
              <a:solidFill>
                <a:srgbClr val="FF0000"/>
              </a:solidFill>
              <a:prstDash val="solid"/>
              <a:round/>
              <a:headEnd type="none" w="sm" len="sm"/>
              <a:tailEnd type="none" w="sm" len="sm"/>
            </a:ln>
          </p:spPr>
        </p:cxnSp>
        <p:cxnSp>
          <p:nvCxnSpPr>
            <p:cNvPr id="388" name="Google Shape;388;p14"/>
            <p:cNvCxnSpPr/>
            <p:nvPr/>
          </p:nvCxnSpPr>
          <p:spPr>
            <a:xfrm>
              <a:off x="7198910" y="3221542"/>
              <a:ext cx="1845972" cy="396470"/>
            </a:xfrm>
            <a:prstGeom prst="straightConnector1">
              <a:avLst/>
            </a:prstGeom>
            <a:noFill/>
            <a:ln w="38100" cap="flat" cmpd="sng">
              <a:solidFill>
                <a:schemeClr val="accent2"/>
              </a:solidFill>
              <a:prstDash val="solid"/>
              <a:round/>
              <a:headEnd type="none" w="sm" len="sm"/>
              <a:tailEnd type="none" w="sm" len="sm"/>
            </a:ln>
          </p:spPr>
        </p:cxnSp>
        <p:cxnSp>
          <p:nvCxnSpPr>
            <p:cNvPr id="389" name="Google Shape;389;p14"/>
            <p:cNvCxnSpPr/>
            <p:nvPr/>
          </p:nvCxnSpPr>
          <p:spPr>
            <a:xfrm>
              <a:off x="8102553" y="321067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90" name="Google Shape;390;p14"/>
            <p:cNvCxnSpPr/>
            <p:nvPr/>
          </p:nvCxnSpPr>
          <p:spPr>
            <a:xfrm>
              <a:off x="7708022" y="321067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91" name="Google Shape;391;p14"/>
            <p:cNvCxnSpPr/>
            <p:nvPr/>
          </p:nvCxnSpPr>
          <p:spPr>
            <a:xfrm>
              <a:off x="7203821" y="3210673"/>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92" name="Google Shape;392;p14"/>
            <p:cNvCxnSpPr/>
            <p:nvPr/>
          </p:nvCxnSpPr>
          <p:spPr>
            <a:xfrm>
              <a:off x="6809290" y="3210673"/>
              <a:ext cx="0" cy="415500"/>
            </a:xfrm>
            <a:prstGeom prst="straightConnector1">
              <a:avLst/>
            </a:prstGeom>
            <a:noFill/>
            <a:ln w="38100" cap="flat" cmpd="sng">
              <a:solidFill>
                <a:srgbClr val="FF0000"/>
              </a:solidFill>
              <a:prstDash val="solid"/>
              <a:round/>
              <a:headEnd type="none" w="sm" len="sm"/>
              <a:tailEnd type="none" w="sm" len="sm"/>
            </a:ln>
          </p:spPr>
        </p:cxnSp>
      </p:grpSp>
      <p:sp>
        <p:nvSpPr>
          <p:cNvPr id="393" name="Google Shape;393;p14"/>
          <p:cNvSpPr/>
          <p:nvPr/>
        </p:nvSpPr>
        <p:spPr>
          <a:xfrm>
            <a:off x="5133425" y="2105425"/>
            <a:ext cx="1235400" cy="2043900"/>
          </a:xfrm>
          <a:prstGeom prst="rect">
            <a:avLst/>
          </a:prstGeom>
          <a:solidFill>
            <a:srgbClr val="3A9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sp>
        <p:nvSpPr>
          <p:cNvPr id="394" name="Google Shape;394;p14"/>
          <p:cNvSpPr txBox="1">
            <a:spLocks noGrp="1"/>
          </p:cNvSpPr>
          <p:nvPr>
            <p:ph type="body" idx="1"/>
          </p:nvPr>
        </p:nvSpPr>
        <p:spPr>
          <a:xfrm>
            <a:off x="5207138" y="2170525"/>
            <a:ext cx="1091100" cy="1913700"/>
          </a:xfrm>
          <a:prstGeom prst="rect">
            <a:avLst/>
          </a:prstGeom>
          <a:noFill/>
          <a:ln>
            <a:noFill/>
          </a:ln>
        </p:spPr>
        <p:txBody>
          <a:bodyPr spcFirstLastPara="1" wrap="square" lIns="0" tIns="0" rIns="0" bIns="0" anchor="t" anchorCtr="0">
            <a:spAutoFit/>
          </a:bodyPr>
          <a:lstStyle/>
          <a:p>
            <a:pPr marL="0" lvl="0" indent="0" algn="l" rtl="0">
              <a:lnSpc>
                <a:spcPct val="104000"/>
              </a:lnSpc>
              <a:spcBef>
                <a:spcPts val="0"/>
              </a:spcBef>
              <a:spcAft>
                <a:spcPts val="0"/>
              </a:spcAft>
              <a:buClr>
                <a:schemeClr val="dk2"/>
              </a:buClr>
              <a:buSzPts val="1000"/>
              <a:buNone/>
            </a:pPr>
            <a:r>
              <a:rPr lang="en-US" sz="1200">
                <a:solidFill>
                  <a:schemeClr val="lt1"/>
                </a:solidFill>
              </a:rPr>
              <a:t>Blue lines =</a:t>
            </a: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CAMARA APIs</a:t>
            </a:r>
            <a:endParaRPr sz="1200">
              <a:solidFill>
                <a:schemeClr val="lt1"/>
              </a:solidFill>
            </a:endParaRPr>
          </a:p>
          <a:p>
            <a:pPr marL="0" lvl="0" indent="0" algn="l" rtl="0">
              <a:lnSpc>
                <a:spcPct val="104000"/>
              </a:lnSpc>
              <a:spcBef>
                <a:spcPts val="0"/>
              </a:spcBef>
              <a:spcAft>
                <a:spcPts val="0"/>
              </a:spcAft>
              <a:buClr>
                <a:schemeClr val="dk2"/>
              </a:buClr>
              <a:buSzPts val="1000"/>
              <a:buNone/>
            </a:pP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Red lines =</a:t>
            </a: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Operate APIs</a:t>
            </a:r>
            <a:endParaRPr sz="1200">
              <a:solidFill>
                <a:schemeClr val="lt1"/>
              </a:solidFill>
            </a:endParaRPr>
          </a:p>
          <a:p>
            <a:pPr marL="0" lvl="0" indent="0" algn="l" rtl="0">
              <a:lnSpc>
                <a:spcPct val="104000"/>
              </a:lnSpc>
              <a:spcBef>
                <a:spcPts val="0"/>
              </a:spcBef>
              <a:spcAft>
                <a:spcPts val="0"/>
              </a:spcAft>
              <a:buClr>
                <a:schemeClr val="dk2"/>
              </a:buClr>
              <a:buSzPts val="1000"/>
              <a:buNone/>
            </a:pP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SEP= </a:t>
            </a:r>
            <a:br>
              <a:rPr lang="en-US" sz="1200">
                <a:solidFill>
                  <a:schemeClr val="lt1"/>
                </a:solidFill>
              </a:rPr>
            </a:br>
            <a:r>
              <a:rPr lang="en-US" sz="1200">
                <a:solidFill>
                  <a:schemeClr val="lt1"/>
                </a:solidFill>
              </a:rPr>
              <a:t>Service Exposure Platform</a:t>
            </a:r>
            <a:endParaRPr sz="12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5"/>
          <p:cNvSpPr txBox="1">
            <a:spLocks noGrp="1"/>
          </p:cNvSpPr>
          <p:nvPr>
            <p:ph type="title"/>
          </p:nvPr>
        </p:nvSpPr>
        <p:spPr>
          <a:xfrm>
            <a:off x="444373" y="413152"/>
            <a:ext cx="7012717"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is different now in comparison</a:t>
            </a:r>
            <a:br>
              <a:rPr lang="en-US"/>
            </a:br>
            <a:r>
              <a:rPr lang="en-US"/>
              <a:t>to former API exposure trials?</a:t>
            </a:r>
            <a:endParaRPr/>
          </a:p>
        </p:txBody>
      </p:sp>
      <p:sp>
        <p:nvSpPr>
          <p:cNvPr id="402" name="Google Shape;402;p15"/>
          <p:cNvSpPr txBox="1"/>
          <p:nvPr/>
        </p:nvSpPr>
        <p:spPr>
          <a:xfrm>
            <a:off x="444375" y="2023620"/>
            <a:ext cx="10787100" cy="40933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Simplicity</a:t>
            </a:r>
            <a:r>
              <a:rPr lang="en-US" sz="2000" dirty="0">
                <a:solidFill>
                  <a:schemeClr val="dk1"/>
                </a:solidFill>
                <a:latin typeface="Montserrat Light"/>
                <a:ea typeface="Montserrat Light"/>
                <a:cs typeface="Montserrat Light"/>
                <a:sym typeface="Montserrat Light"/>
              </a:rPr>
              <a:t> – Telco complexity is hidden behind simple, easy to use APIs</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Demand driven</a:t>
            </a:r>
            <a:r>
              <a:rPr lang="en-US" sz="2000" dirty="0">
                <a:solidFill>
                  <a:schemeClr val="dk1"/>
                </a:solidFill>
                <a:latin typeface="Montserrat Medium"/>
                <a:ea typeface="Montserrat Medium"/>
                <a:cs typeface="Montserrat Medium"/>
                <a:sym typeface="Montserrat Medium"/>
              </a:rPr>
              <a:t> </a:t>
            </a:r>
            <a:r>
              <a:rPr lang="en-US" sz="2000" dirty="0">
                <a:solidFill>
                  <a:schemeClr val="dk1"/>
                </a:solidFill>
                <a:latin typeface="Montserrat Light"/>
                <a:ea typeface="Montserrat Light"/>
                <a:cs typeface="Montserrat Light"/>
                <a:sym typeface="Montserrat Light"/>
              </a:rPr>
              <a:t>- Listening to customer’s voice and demand</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Availability</a:t>
            </a:r>
            <a:r>
              <a:rPr lang="en-US" sz="2000" dirty="0">
                <a:solidFill>
                  <a:schemeClr val="dk1"/>
                </a:solidFill>
                <a:latin typeface="Montserrat Light"/>
                <a:ea typeface="Montserrat Light"/>
                <a:cs typeface="Montserrat Light"/>
                <a:sym typeface="Montserrat Light"/>
              </a:rPr>
              <a:t> – Open APIs with great support of many operators on many platforms</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Alignment</a:t>
            </a:r>
            <a:r>
              <a:rPr lang="en-US" sz="2000" dirty="0">
                <a:solidFill>
                  <a:srgbClr val="3A9BF3"/>
                </a:solidFill>
                <a:latin typeface="Montserrat Light"/>
                <a:ea typeface="Montserrat Light"/>
                <a:cs typeface="Montserrat Light"/>
                <a:sym typeface="Montserrat Light"/>
              </a:rPr>
              <a:t> </a:t>
            </a:r>
            <a:r>
              <a:rPr lang="en-US" sz="2000" dirty="0">
                <a:solidFill>
                  <a:schemeClr val="dk1"/>
                </a:solidFill>
                <a:latin typeface="Montserrat Light"/>
                <a:ea typeface="Montserrat Light"/>
                <a:cs typeface="Montserrat Light"/>
                <a:sym typeface="Montserrat Light"/>
              </a:rPr>
              <a:t>- With standardization bodies like TM Forum or ETSI-MEC</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Sustainability</a:t>
            </a:r>
            <a:r>
              <a:rPr lang="en-US" sz="2000" dirty="0">
                <a:solidFill>
                  <a:schemeClr val="dk1"/>
                </a:solidFill>
                <a:latin typeface="Montserrat Light"/>
                <a:ea typeface="Montserrat Light"/>
                <a:cs typeface="Montserrat Light"/>
                <a:sym typeface="Montserrat Light"/>
              </a:rPr>
              <a:t> – We have the CEOs behind (e.g. Open Gateway MoU, API Venture)</a:t>
            </a:r>
          </a:p>
          <a:p>
            <a:pPr marL="285750" marR="0" lvl="0" indent="-285750" algn="l" rtl="0">
              <a:spcBef>
                <a:spcPts val="0"/>
              </a:spcBef>
              <a:spcAft>
                <a:spcPts val="0"/>
              </a:spcAft>
              <a:buClr>
                <a:srgbClr val="3A9BF3"/>
              </a:buClr>
              <a:buSzPts val="2000"/>
              <a:buFont typeface="Montserrat"/>
              <a:buChar char="•"/>
            </a:pPr>
            <a:endParaRPr lang="en-US" sz="2000" dirty="0">
              <a:solidFill>
                <a:schemeClr val="dk1"/>
              </a:solidFill>
              <a:latin typeface="Montserrat Light"/>
              <a:ea typeface="Montserrat Light"/>
              <a:cs typeface="Montserrat Light"/>
              <a:sym typeface="Montserrat Light"/>
            </a:endParaRPr>
          </a:p>
          <a:p>
            <a:pPr marL="285750" indent="-285750">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Telco maturity</a:t>
            </a:r>
            <a:r>
              <a:rPr lang="en-US" sz="2000" dirty="0">
                <a:solidFill>
                  <a:schemeClr val="dk1"/>
                </a:solidFill>
                <a:latin typeface="Montserrat Light"/>
                <a:ea typeface="Montserrat Light"/>
                <a:cs typeface="Montserrat Light"/>
                <a:sym typeface="Montserrat Light"/>
              </a:rPr>
              <a:t> – Telcos are now more digital and cloud oriented</a:t>
            </a:r>
          </a:p>
          <a:p>
            <a:pPr marL="285750" indent="-285750">
              <a:buClr>
                <a:srgbClr val="3A9BF3"/>
              </a:buClr>
              <a:buSzPts val="2000"/>
              <a:buFont typeface="Montserrat"/>
              <a:buChar char="•"/>
            </a:pPr>
            <a:endParaRPr lang="en-US" sz="2000" dirty="0">
              <a:solidFill>
                <a:schemeClr val="dk1"/>
              </a:solidFill>
              <a:latin typeface="Montserrat Light"/>
              <a:ea typeface="Montserrat Light"/>
              <a:cs typeface="Montserrat Light"/>
              <a:sym typeface="Montserrat Light"/>
            </a:endParaRPr>
          </a:p>
          <a:p>
            <a:pPr marL="285750" indent="-285750">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Privacy</a:t>
            </a:r>
            <a:r>
              <a:rPr lang="en-US" sz="2000" dirty="0">
                <a:solidFill>
                  <a:schemeClr val="dk1"/>
                </a:solidFill>
                <a:latin typeface="Montserrat Light"/>
                <a:ea typeface="Montserrat Light"/>
                <a:cs typeface="Montserrat Light"/>
                <a:sym typeface="Montserrat Light"/>
              </a:rPr>
              <a:t> – Well defined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Where we started…</a:t>
            </a:r>
            <a:endParaRPr/>
          </a:p>
        </p:txBody>
      </p:sp>
      <p:sp>
        <p:nvSpPr>
          <p:cNvPr id="410" name="Google Shape;410;p16"/>
          <p:cNvSpPr txBox="1">
            <a:spLocks noGrp="1"/>
          </p:cNvSpPr>
          <p:nvPr>
            <p:ph type="body" idx="1"/>
          </p:nvPr>
        </p:nvSpPr>
        <p:spPr>
          <a:xfrm>
            <a:off x="428625" y="2465450"/>
            <a:ext cx="3591600" cy="28647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a:t>Launched at MWC Barcelona 2022</a:t>
            </a:r>
            <a:endParaRPr sz="2000"/>
          </a:p>
          <a:p>
            <a:pPr marL="0" lvl="0" indent="0" algn="l" rtl="0">
              <a:lnSpc>
                <a:spcPct val="104000"/>
              </a:lnSpc>
              <a:spcBef>
                <a:spcPts val="1200"/>
              </a:spcBef>
              <a:spcAft>
                <a:spcPts val="0"/>
              </a:spcAft>
              <a:buClr>
                <a:schemeClr val="dk2"/>
              </a:buClr>
              <a:buSzPts val="1600"/>
              <a:buNone/>
            </a:pPr>
            <a:r>
              <a:rPr lang="en-US" sz="2000"/>
              <a:t>22 Launch Partners</a:t>
            </a:r>
            <a:endParaRPr sz="2000"/>
          </a:p>
          <a:p>
            <a:pPr marL="0" lvl="0" indent="0" algn="l" rtl="0">
              <a:lnSpc>
                <a:spcPct val="104000"/>
              </a:lnSpc>
              <a:spcBef>
                <a:spcPts val="1200"/>
              </a:spcBef>
              <a:spcAft>
                <a:spcPts val="0"/>
              </a:spcAft>
              <a:buClr>
                <a:schemeClr val="dk2"/>
              </a:buClr>
              <a:buSzPts val="1600"/>
              <a:buNone/>
            </a:pPr>
            <a:r>
              <a:rPr lang="en-US" sz="2000"/>
              <a:t>Supported by GSMA and Linux Foundation</a:t>
            </a:r>
            <a:endParaRPr sz="2000"/>
          </a:p>
          <a:p>
            <a:pPr marL="0" lvl="0" indent="0" algn="l" rtl="0">
              <a:lnSpc>
                <a:spcPct val="104000"/>
              </a:lnSpc>
              <a:spcBef>
                <a:spcPts val="1200"/>
              </a:spcBef>
              <a:spcAft>
                <a:spcPts val="0"/>
              </a:spcAft>
              <a:buClr>
                <a:schemeClr val="dk2"/>
              </a:buClr>
              <a:buSzPts val="1600"/>
              <a:buNone/>
            </a:pPr>
            <a:r>
              <a:rPr lang="en-US" sz="2000"/>
              <a:t>Simple idea to “standardize” developer facing APIs</a:t>
            </a:r>
            <a:endParaRPr sz="2000"/>
          </a:p>
          <a:p>
            <a:pPr marL="0" lvl="0" indent="0" algn="l" rtl="0">
              <a:lnSpc>
                <a:spcPct val="104000"/>
              </a:lnSpc>
              <a:spcBef>
                <a:spcPts val="1200"/>
              </a:spcBef>
              <a:spcAft>
                <a:spcPts val="0"/>
              </a:spcAft>
              <a:buClr>
                <a:schemeClr val="dk2"/>
              </a:buClr>
              <a:buSzPts val="1600"/>
              <a:buNone/>
            </a:pPr>
            <a:endParaRPr sz="2000"/>
          </a:p>
        </p:txBody>
      </p:sp>
      <p:grpSp>
        <p:nvGrpSpPr>
          <p:cNvPr id="411" name="Google Shape;411;p16"/>
          <p:cNvGrpSpPr/>
          <p:nvPr/>
        </p:nvGrpSpPr>
        <p:grpSpPr>
          <a:xfrm>
            <a:off x="4020226" y="2397791"/>
            <a:ext cx="7386280" cy="3189925"/>
            <a:chOff x="-29463" y="1726839"/>
            <a:chExt cx="11259573" cy="4862690"/>
          </a:xfrm>
        </p:grpSpPr>
        <p:pic>
          <p:nvPicPr>
            <p:cNvPr id="412" name="Google Shape;412;p16"/>
            <p:cNvPicPr preferRelativeResize="0"/>
            <p:nvPr/>
          </p:nvPicPr>
          <p:blipFill rotWithShape="1">
            <a:blip r:embed="rId3">
              <a:alphaModFix/>
            </a:blip>
            <a:srcRect/>
            <a:stretch/>
          </p:blipFill>
          <p:spPr>
            <a:xfrm>
              <a:off x="9517618" y="4871428"/>
              <a:ext cx="1712492" cy="980793"/>
            </a:xfrm>
            <a:prstGeom prst="rect">
              <a:avLst/>
            </a:prstGeom>
            <a:noFill/>
            <a:ln>
              <a:noFill/>
            </a:ln>
          </p:spPr>
        </p:pic>
        <p:pic>
          <p:nvPicPr>
            <p:cNvPr id="413" name="Google Shape;413;p16"/>
            <p:cNvPicPr preferRelativeResize="0"/>
            <p:nvPr/>
          </p:nvPicPr>
          <p:blipFill rotWithShape="1">
            <a:blip r:embed="rId4">
              <a:alphaModFix/>
            </a:blip>
            <a:srcRect/>
            <a:stretch/>
          </p:blipFill>
          <p:spPr>
            <a:xfrm>
              <a:off x="5407128" y="3796149"/>
              <a:ext cx="980791" cy="996361"/>
            </a:xfrm>
            <a:prstGeom prst="rect">
              <a:avLst/>
            </a:prstGeom>
            <a:noFill/>
            <a:ln>
              <a:noFill/>
            </a:ln>
          </p:spPr>
        </p:pic>
        <p:pic>
          <p:nvPicPr>
            <p:cNvPr id="414" name="Google Shape;414;p16"/>
            <p:cNvPicPr preferRelativeResize="0"/>
            <p:nvPr/>
          </p:nvPicPr>
          <p:blipFill rotWithShape="1">
            <a:blip r:embed="rId5">
              <a:alphaModFix/>
            </a:blip>
            <a:srcRect/>
            <a:stretch/>
          </p:blipFill>
          <p:spPr>
            <a:xfrm>
              <a:off x="393999" y="3679388"/>
              <a:ext cx="2522034" cy="1229882"/>
            </a:xfrm>
            <a:prstGeom prst="rect">
              <a:avLst/>
            </a:prstGeom>
            <a:noFill/>
            <a:ln>
              <a:noFill/>
            </a:ln>
          </p:spPr>
        </p:pic>
        <p:pic>
          <p:nvPicPr>
            <p:cNvPr id="415" name="Google Shape;415;p16"/>
            <p:cNvPicPr preferRelativeResize="0"/>
            <p:nvPr/>
          </p:nvPicPr>
          <p:blipFill rotWithShape="1">
            <a:blip r:embed="rId6">
              <a:alphaModFix/>
            </a:blip>
            <a:srcRect/>
            <a:stretch/>
          </p:blipFill>
          <p:spPr>
            <a:xfrm>
              <a:off x="375027" y="4700179"/>
              <a:ext cx="1307721" cy="1323291"/>
            </a:xfrm>
            <a:prstGeom prst="rect">
              <a:avLst/>
            </a:prstGeom>
            <a:noFill/>
            <a:ln>
              <a:noFill/>
            </a:ln>
          </p:spPr>
        </p:pic>
        <p:pic>
          <p:nvPicPr>
            <p:cNvPr id="416" name="Google Shape;416;p16"/>
            <p:cNvPicPr preferRelativeResize="0"/>
            <p:nvPr/>
          </p:nvPicPr>
          <p:blipFill rotWithShape="1">
            <a:blip r:embed="rId7">
              <a:alphaModFix/>
            </a:blip>
            <a:srcRect/>
            <a:stretch/>
          </p:blipFill>
          <p:spPr>
            <a:xfrm>
              <a:off x="10217067" y="1835816"/>
              <a:ext cx="856246" cy="871816"/>
            </a:xfrm>
            <a:prstGeom prst="rect">
              <a:avLst/>
            </a:prstGeom>
            <a:noFill/>
            <a:ln>
              <a:noFill/>
            </a:ln>
          </p:spPr>
        </p:pic>
        <p:pic>
          <p:nvPicPr>
            <p:cNvPr id="417" name="Google Shape;417;p16"/>
            <p:cNvPicPr preferRelativeResize="0"/>
            <p:nvPr/>
          </p:nvPicPr>
          <p:blipFill rotWithShape="1">
            <a:blip r:embed="rId8">
              <a:alphaModFix/>
            </a:blip>
            <a:srcRect/>
            <a:stretch/>
          </p:blipFill>
          <p:spPr>
            <a:xfrm>
              <a:off x="220040" y="1726839"/>
              <a:ext cx="1074200" cy="1089770"/>
            </a:xfrm>
            <a:prstGeom prst="rect">
              <a:avLst/>
            </a:prstGeom>
            <a:noFill/>
            <a:ln>
              <a:noFill/>
            </a:ln>
          </p:spPr>
        </p:pic>
        <p:pic>
          <p:nvPicPr>
            <p:cNvPr id="418" name="Google Shape;418;p16"/>
            <p:cNvPicPr preferRelativeResize="0"/>
            <p:nvPr/>
          </p:nvPicPr>
          <p:blipFill rotWithShape="1">
            <a:blip r:embed="rId9">
              <a:alphaModFix/>
            </a:blip>
            <a:srcRect/>
            <a:stretch/>
          </p:blipFill>
          <p:spPr>
            <a:xfrm>
              <a:off x="8920259" y="2733398"/>
              <a:ext cx="2124224" cy="1194875"/>
            </a:xfrm>
            <a:prstGeom prst="rect">
              <a:avLst/>
            </a:prstGeom>
            <a:noFill/>
            <a:ln>
              <a:noFill/>
            </a:ln>
          </p:spPr>
        </p:pic>
        <p:pic>
          <p:nvPicPr>
            <p:cNvPr id="419" name="Google Shape;419;p16"/>
            <p:cNvPicPr preferRelativeResize="0"/>
            <p:nvPr/>
          </p:nvPicPr>
          <p:blipFill rotWithShape="1">
            <a:blip r:embed="rId10">
              <a:alphaModFix/>
            </a:blip>
            <a:srcRect/>
            <a:stretch/>
          </p:blipFill>
          <p:spPr>
            <a:xfrm>
              <a:off x="6585761" y="2854958"/>
              <a:ext cx="1741015" cy="951754"/>
            </a:xfrm>
            <a:prstGeom prst="rect">
              <a:avLst/>
            </a:prstGeom>
            <a:noFill/>
            <a:ln>
              <a:noFill/>
            </a:ln>
          </p:spPr>
        </p:pic>
        <p:pic>
          <p:nvPicPr>
            <p:cNvPr id="420" name="Google Shape;420;p16" descr="Ein Bild, das Text, Uhr, Messanzeige enthält.&#10;&#10;Automatisch generierte Beschreibung"/>
            <p:cNvPicPr preferRelativeResize="0"/>
            <p:nvPr/>
          </p:nvPicPr>
          <p:blipFill rotWithShape="1">
            <a:blip r:embed="rId11">
              <a:alphaModFix/>
            </a:blip>
            <a:srcRect/>
            <a:stretch/>
          </p:blipFill>
          <p:spPr>
            <a:xfrm>
              <a:off x="9038854" y="4044732"/>
              <a:ext cx="2042161" cy="499195"/>
            </a:xfrm>
            <a:prstGeom prst="rect">
              <a:avLst/>
            </a:prstGeom>
            <a:noFill/>
            <a:ln>
              <a:noFill/>
            </a:ln>
          </p:spPr>
        </p:pic>
        <p:pic>
          <p:nvPicPr>
            <p:cNvPr id="421" name="Google Shape;421;p16"/>
            <p:cNvPicPr preferRelativeResize="0"/>
            <p:nvPr/>
          </p:nvPicPr>
          <p:blipFill rotWithShape="1">
            <a:blip r:embed="rId12">
              <a:alphaModFix/>
            </a:blip>
            <a:srcRect/>
            <a:stretch/>
          </p:blipFill>
          <p:spPr>
            <a:xfrm>
              <a:off x="4329410" y="1951031"/>
              <a:ext cx="592386" cy="641387"/>
            </a:xfrm>
            <a:prstGeom prst="rect">
              <a:avLst/>
            </a:prstGeom>
            <a:noFill/>
            <a:ln>
              <a:noFill/>
            </a:ln>
          </p:spPr>
        </p:pic>
        <p:pic>
          <p:nvPicPr>
            <p:cNvPr id="422" name="Google Shape;422;p16"/>
            <p:cNvPicPr preferRelativeResize="0"/>
            <p:nvPr/>
          </p:nvPicPr>
          <p:blipFill rotWithShape="1">
            <a:blip r:embed="rId13">
              <a:alphaModFix/>
            </a:blip>
            <a:srcRect/>
            <a:stretch/>
          </p:blipFill>
          <p:spPr>
            <a:xfrm>
              <a:off x="6598285" y="3880397"/>
              <a:ext cx="827865" cy="827865"/>
            </a:xfrm>
            <a:prstGeom prst="rect">
              <a:avLst/>
            </a:prstGeom>
            <a:noFill/>
            <a:ln>
              <a:noFill/>
            </a:ln>
          </p:spPr>
        </p:pic>
        <p:pic>
          <p:nvPicPr>
            <p:cNvPr id="423" name="Google Shape;423;p16"/>
            <p:cNvPicPr preferRelativeResize="0"/>
            <p:nvPr/>
          </p:nvPicPr>
          <p:blipFill rotWithShape="1">
            <a:blip r:embed="rId14">
              <a:alphaModFix/>
            </a:blip>
            <a:srcRect/>
            <a:stretch/>
          </p:blipFill>
          <p:spPr>
            <a:xfrm>
              <a:off x="4565095" y="4871428"/>
              <a:ext cx="2979651" cy="980793"/>
            </a:xfrm>
            <a:prstGeom prst="rect">
              <a:avLst/>
            </a:prstGeom>
            <a:noFill/>
            <a:ln>
              <a:noFill/>
            </a:ln>
          </p:spPr>
        </p:pic>
        <p:pic>
          <p:nvPicPr>
            <p:cNvPr id="424" name="Google Shape;424;p16" descr="Ein Bild, das Text, drinnen, dunkel enthält.&#10;&#10;Automatisch generierte Beschreibung"/>
            <p:cNvPicPr preferRelativeResize="0"/>
            <p:nvPr/>
          </p:nvPicPr>
          <p:blipFill rotWithShape="1">
            <a:blip r:embed="rId15">
              <a:alphaModFix/>
            </a:blip>
            <a:srcRect/>
            <a:stretch/>
          </p:blipFill>
          <p:spPr>
            <a:xfrm>
              <a:off x="-29463" y="2692144"/>
              <a:ext cx="1918982" cy="1277382"/>
            </a:xfrm>
            <a:prstGeom prst="rect">
              <a:avLst/>
            </a:prstGeom>
            <a:noFill/>
            <a:ln>
              <a:noFill/>
            </a:ln>
          </p:spPr>
        </p:pic>
        <p:pic>
          <p:nvPicPr>
            <p:cNvPr id="425" name="Google Shape;425;p16"/>
            <p:cNvPicPr preferRelativeResize="0"/>
            <p:nvPr/>
          </p:nvPicPr>
          <p:blipFill rotWithShape="1">
            <a:blip r:embed="rId16">
              <a:alphaModFix/>
            </a:blip>
            <a:srcRect/>
            <a:stretch/>
          </p:blipFill>
          <p:spPr>
            <a:xfrm>
              <a:off x="3933438" y="2644556"/>
              <a:ext cx="2058838" cy="1372559"/>
            </a:xfrm>
            <a:prstGeom prst="rect">
              <a:avLst/>
            </a:prstGeom>
            <a:noFill/>
            <a:ln>
              <a:noFill/>
            </a:ln>
          </p:spPr>
        </p:pic>
        <p:pic>
          <p:nvPicPr>
            <p:cNvPr id="426" name="Google Shape;426;p16"/>
            <p:cNvPicPr preferRelativeResize="0"/>
            <p:nvPr/>
          </p:nvPicPr>
          <p:blipFill rotWithShape="1">
            <a:blip r:embed="rId17">
              <a:alphaModFix/>
            </a:blip>
            <a:srcRect/>
            <a:stretch/>
          </p:blipFill>
          <p:spPr>
            <a:xfrm>
              <a:off x="1099673" y="4134120"/>
              <a:ext cx="4365171" cy="2455409"/>
            </a:xfrm>
            <a:prstGeom prst="rect">
              <a:avLst/>
            </a:prstGeom>
            <a:noFill/>
            <a:ln>
              <a:noFill/>
            </a:ln>
          </p:spPr>
        </p:pic>
        <p:pic>
          <p:nvPicPr>
            <p:cNvPr id="427" name="Google Shape;427;p16" descr="Ein Bild, das Text enthält.&#10;&#10;Automatisch generierte Beschreibung"/>
            <p:cNvPicPr preferRelativeResize="0"/>
            <p:nvPr/>
          </p:nvPicPr>
          <p:blipFill rotWithShape="1">
            <a:blip r:embed="rId18">
              <a:alphaModFix/>
            </a:blip>
            <a:srcRect/>
            <a:stretch/>
          </p:blipFill>
          <p:spPr>
            <a:xfrm>
              <a:off x="1589450" y="1776073"/>
              <a:ext cx="2444750" cy="991303"/>
            </a:xfrm>
            <a:prstGeom prst="rect">
              <a:avLst/>
            </a:prstGeom>
            <a:noFill/>
            <a:ln>
              <a:noFill/>
            </a:ln>
          </p:spPr>
        </p:pic>
        <p:pic>
          <p:nvPicPr>
            <p:cNvPr id="428" name="Google Shape;428;p16"/>
            <p:cNvPicPr preferRelativeResize="0"/>
            <p:nvPr/>
          </p:nvPicPr>
          <p:blipFill rotWithShape="1">
            <a:blip r:embed="rId19">
              <a:alphaModFix/>
            </a:blip>
            <a:srcRect/>
            <a:stretch/>
          </p:blipFill>
          <p:spPr>
            <a:xfrm>
              <a:off x="7724408" y="5045416"/>
              <a:ext cx="1881544" cy="632816"/>
            </a:xfrm>
            <a:prstGeom prst="rect">
              <a:avLst/>
            </a:prstGeom>
            <a:noFill/>
            <a:ln>
              <a:noFill/>
            </a:ln>
          </p:spPr>
        </p:pic>
        <p:pic>
          <p:nvPicPr>
            <p:cNvPr id="429" name="Google Shape;429;p16"/>
            <p:cNvPicPr preferRelativeResize="0"/>
            <p:nvPr/>
          </p:nvPicPr>
          <p:blipFill rotWithShape="1">
            <a:blip r:embed="rId20">
              <a:alphaModFix/>
            </a:blip>
            <a:srcRect/>
            <a:stretch/>
          </p:blipFill>
          <p:spPr>
            <a:xfrm>
              <a:off x="5217006" y="2056470"/>
              <a:ext cx="2124224" cy="430509"/>
            </a:xfrm>
            <a:prstGeom prst="rect">
              <a:avLst/>
            </a:prstGeom>
            <a:noFill/>
            <a:ln>
              <a:noFill/>
            </a:ln>
          </p:spPr>
        </p:pic>
        <p:pic>
          <p:nvPicPr>
            <p:cNvPr id="430" name="Google Shape;430;p16"/>
            <p:cNvPicPr preferRelativeResize="0"/>
            <p:nvPr/>
          </p:nvPicPr>
          <p:blipFill rotWithShape="1">
            <a:blip r:embed="rId21">
              <a:alphaModFix/>
            </a:blip>
            <a:srcRect/>
            <a:stretch/>
          </p:blipFill>
          <p:spPr>
            <a:xfrm>
              <a:off x="7636516" y="3698343"/>
              <a:ext cx="1191973" cy="1191973"/>
            </a:xfrm>
            <a:prstGeom prst="rect">
              <a:avLst/>
            </a:prstGeom>
            <a:noFill/>
            <a:ln>
              <a:noFill/>
            </a:ln>
          </p:spPr>
        </p:pic>
        <p:pic>
          <p:nvPicPr>
            <p:cNvPr id="431" name="Google Shape;431;p16"/>
            <p:cNvPicPr preferRelativeResize="0"/>
            <p:nvPr/>
          </p:nvPicPr>
          <p:blipFill rotWithShape="1">
            <a:blip r:embed="rId22">
              <a:alphaModFix/>
            </a:blip>
            <a:srcRect/>
            <a:stretch/>
          </p:blipFill>
          <p:spPr>
            <a:xfrm>
              <a:off x="2289274" y="3046451"/>
              <a:ext cx="1175002" cy="476659"/>
            </a:xfrm>
            <a:prstGeom prst="rect">
              <a:avLst/>
            </a:prstGeom>
            <a:noFill/>
            <a:ln>
              <a:noFill/>
            </a:ln>
          </p:spPr>
        </p:pic>
        <p:pic>
          <p:nvPicPr>
            <p:cNvPr id="432" name="Google Shape;432;p16"/>
            <p:cNvPicPr preferRelativeResize="0"/>
            <p:nvPr/>
          </p:nvPicPr>
          <p:blipFill rotWithShape="1">
            <a:blip r:embed="rId23">
              <a:alphaModFix/>
            </a:blip>
            <a:srcRect/>
            <a:stretch/>
          </p:blipFill>
          <p:spPr>
            <a:xfrm>
              <a:off x="7915906" y="2117657"/>
              <a:ext cx="1916123" cy="339313"/>
            </a:xfrm>
            <a:prstGeom prst="rect">
              <a:avLst/>
            </a:prstGeom>
            <a:noFill/>
            <a:ln>
              <a:noFill/>
            </a:ln>
          </p:spPr>
        </p:pic>
      </p:grpSp>
      <p:pic>
        <p:nvPicPr>
          <p:cNvPr id="433" name="Google Shape;433;p16"/>
          <p:cNvPicPr preferRelativeResize="0"/>
          <p:nvPr/>
        </p:nvPicPr>
        <p:blipFill rotWithShape="1">
          <a:blip r:embed="rId24">
            <a:alphaModFix/>
          </a:blip>
          <a:srcRect/>
          <a:stretch/>
        </p:blipFill>
        <p:spPr>
          <a:xfrm>
            <a:off x="6274132" y="3949300"/>
            <a:ext cx="1130384" cy="25538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 and where we are now</a:t>
            </a:r>
            <a:endParaRPr/>
          </a:p>
        </p:txBody>
      </p:sp>
      <p:sp>
        <p:nvSpPr>
          <p:cNvPr id="441" name="Google Shape;441;p17"/>
          <p:cNvSpPr txBox="1">
            <a:spLocks noGrp="1"/>
          </p:cNvSpPr>
          <p:nvPr>
            <p:ph type="body" idx="1"/>
          </p:nvPr>
        </p:nvSpPr>
        <p:spPr>
          <a:xfrm>
            <a:off x="7635375" y="1656400"/>
            <a:ext cx="3744300" cy="3843600"/>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2000" dirty="0"/>
              <a:t>134 Named Partners</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409 (+389*) companies participating in CAMARA</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28 Active API family Sub Projects with 50 APIs, and</a:t>
            </a:r>
            <a:br>
              <a:rPr lang="en-US" sz="2000" dirty="0"/>
            </a:br>
            <a:r>
              <a:rPr lang="en-US" sz="2000" dirty="0"/>
              <a:t>5 Working Groups</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1186 (+1825*) people joined CAMARA</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Development ”home” for GSMA Open Gateway</a:t>
            </a:r>
            <a:endParaRPr sz="2000" dirty="0"/>
          </a:p>
        </p:txBody>
      </p:sp>
      <p:sp>
        <p:nvSpPr>
          <p:cNvPr id="442" name="Google Shape;442;p17"/>
          <p:cNvSpPr txBox="1"/>
          <p:nvPr/>
        </p:nvSpPr>
        <p:spPr>
          <a:xfrm>
            <a:off x="7635375" y="5531775"/>
            <a:ext cx="3744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Montserrat Light"/>
                <a:ea typeface="Montserrat Light"/>
                <a:cs typeface="Montserrat Light"/>
                <a:sym typeface="Montserrat Light"/>
              </a:rPr>
              <a:t>* </a:t>
            </a:r>
            <a:r>
              <a:rPr lang="en-US" sz="1200">
                <a:solidFill>
                  <a:schemeClr val="dk2"/>
                </a:solidFill>
                <a:latin typeface="Montserrat Light"/>
                <a:ea typeface="Montserrat Light"/>
                <a:cs typeface="Montserrat Light"/>
                <a:sym typeface="Montserrat Light"/>
              </a:rPr>
              <a:t>Number</a:t>
            </a:r>
            <a:r>
              <a:rPr lang="en-US" sz="1200">
                <a:solidFill>
                  <a:schemeClr val="dk1"/>
                </a:solidFill>
                <a:latin typeface="Montserrat Light"/>
                <a:ea typeface="Montserrat Light"/>
                <a:cs typeface="Montserrat Light"/>
                <a:sym typeface="Montserrat Light"/>
              </a:rPr>
              <a:t> in brackets indicates companies and people who are in contact but haven‘t joined</a:t>
            </a:r>
            <a:endParaRPr sz="1200">
              <a:solidFill>
                <a:schemeClr val="dk1"/>
              </a:solidFill>
              <a:latin typeface="Montserrat Light"/>
              <a:ea typeface="Montserrat Light"/>
              <a:cs typeface="Montserrat Light"/>
              <a:sym typeface="Montserrat Light"/>
            </a:endParaRPr>
          </a:p>
        </p:txBody>
      </p:sp>
      <p:pic>
        <p:nvPicPr>
          <p:cNvPr id="2" name="Grafik 1">
            <a:extLst>
              <a:ext uri="{FF2B5EF4-FFF2-40B4-BE49-F238E27FC236}">
                <a16:creationId xmlns:a16="http://schemas.microsoft.com/office/drawing/2014/main" id="{1EA56B3E-6A68-08DC-623F-DE3D274DDB6D}"/>
              </a:ext>
            </a:extLst>
          </p:cNvPr>
          <p:cNvPicPr>
            <a:picLocks noChangeAspect="1"/>
          </p:cNvPicPr>
          <p:nvPr/>
        </p:nvPicPr>
        <p:blipFill>
          <a:blip r:embed="rId3"/>
          <a:stretch>
            <a:fillRect/>
          </a:stretch>
        </p:blipFill>
        <p:spPr>
          <a:xfrm>
            <a:off x="455059" y="2413604"/>
            <a:ext cx="6943349" cy="279941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Logos</a:t>
            </a:r>
            <a:br>
              <a:rPr lang="en-US"/>
            </a:br>
            <a:endParaRPr/>
          </a:p>
        </p:txBody>
      </p:sp>
      <p:pic>
        <p:nvPicPr>
          <p:cNvPr id="3" name="Grafik 2">
            <a:extLst>
              <a:ext uri="{FF2B5EF4-FFF2-40B4-BE49-F238E27FC236}">
                <a16:creationId xmlns:a16="http://schemas.microsoft.com/office/drawing/2014/main" id="{3FC06997-9274-5BA3-FE9A-BFB0F6301B41}"/>
              </a:ext>
            </a:extLst>
          </p:cNvPr>
          <p:cNvPicPr>
            <a:picLocks noChangeAspect="1"/>
          </p:cNvPicPr>
          <p:nvPr/>
        </p:nvPicPr>
        <p:blipFill>
          <a:blip r:embed="rId3"/>
          <a:stretch>
            <a:fillRect/>
          </a:stretch>
        </p:blipFill>
        <p:spPr>
          <a:xfrm>
            <a:off x="461551" y="1811800"/>
            <a:ext cx="10539529" cy="424932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Release Management</a:t>
            </a:r>
            <a:br>
              <a:rPr lang="en-US"/>
            </a:br>
            <a:r>
              <a:rPr lang="en-US"/>
              <a:t>Motivation and Benefits</a:t>
            </a:r>
            <a:endParaRPr/>
          </a:p>
        </p:txBody>
      </p:sp>
      <p:sp>
        <p:nvSpPr>
          <p:cNvPr id="458" name="Google Shape;458;p19"/>
          <p:cNvSpPr txBox="1">
            <a:spLocks noGrp="1"/>
          </p:cNvSpPr>
          <p:nvPr>
            <p:ph type="body" idx="1"/>
          </p:nvPr>
        </p:nvSpPr>
        <p:spPr>
          <a:xfrm>
            <a:off x="444373" y="2423746"/>
            <a:ext cx="10944300" cy="4124400"/>
          </a:xfrm>
          <a:prstGeom prst="rect">
            <a:avLst/>
          </a:prstGeom>
          <a:noFill/>
          <a:ln>
            <a:noFill/>
          </a:ln>
        </p:spPr>
        <p:txBody>
          <a:bodyPr spcFirstLastPara="1" wrap="square" lIns="0" tIns="0" rIns="0" bIns="0" anchor="t" anchorCtr="0">
            <a:noAutofit/>
          </a:bodyPr>
          <a:lstStyle/>
          <a:p>
            <a:pPr marL="285750" lvl="0" indent="-260350" algn="l" rtl="0">
              <a:lnSpc>
                <a:spcPct val="104000"/>
              </a:lnSpc>
              <a:spcBef>
                <a:spcPts val="0"/>
              </a:spcBef>
              <a:spcAft>
                <a:spcPts val="0"/>
              </a:spcAft>
              <a:buClr>
                <a:srgbClr val="3A9BF3"/>
              </a:buClr>
              <a:buSzPts val="1200"/>
              <a:buFont typeface="Montserrat"/>
              <a:buChar char="•"/>
            </a:pPr>
            <a:r>
              <a:rPr lang="en-US" sz="1200"/>
              <a:t>A </a:t>
            </a:r>
            <a:r>
              <a:rPr lang="en-US" sz="1200">
                <a:solidFill>
                  <a:srgbClr val="3A9BF3"/>
                </a:solidFill>
                <a:latin typeface="Montserrat SemiBold"/>
                <a:ea typeface="Montserrat SemiBold"/>
                <a:cs typeface="Montserrat SemiBold"/>
                <a:sym typeface="Montserrat SemiBold"/>
              </a:rPr>
              <a:t>CAMARA meta-release</a:t>
            </a:r>
            <a:r>
              <a:rPr lang="en-US" sz="1200">
                <a:latin typeface="Montserrat SemiBold"/>
                <a:ea typeface="Montserrat SemiBold"/>
                <a:cs typeface="Montserrat SemiBold"/>
                <a:sym typeface="Montserrat SemiBold"/>
              </a:rPr>
              <a:t> </a:t>
            </a:r>
            <a:r>
              <a:rPr lang="en-US" sz="1200"/>
              <a:t>combines a set of CAMARA API versions into a </a:t>
            </a:r>
            <a:r>
              <a:rPr lang="en-US" sz="1200">
                <a:latin typeface="Montserrat SemiBold"/>
                <a:ea typeface="Montserrat SemiBold"/>
                <a:cs typeface="Montserrat SemiBold"/>
                <a:sym typeface="Montserrat SemiBold"/>
              </a:rPr>
              <a:t>consistent</a:t>
            </a:r>
            <a:r>
              <a:rPr lang="en-US" sz="1200"/>
              <a:t> release.</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t>There will be </a:t>
            </a:r>
            <a:r>
              <a:rPr lang="en-US" sz="1200">
                <a:latin typeface="Montserrat SemiBold"/>
                <a:ea typeface="Montserrat SemiBold"/>
                <a:cs typeface="Montserrat SemiBold"/>
                <a:sym typeface="Montserrat SemiBold"/>
              </a:rPr>
              <a:t>two meta-releases per year </a:t>
            </a:r>
            <a:r>
              <a:rPr lang="en-US" sz="1200"/>
              <a:t>(in spring and fall).</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Network operator can plan their implementations and deployments in production.</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API consumers can plan the integration in their platform and applications.</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t>All API versions in a meta-release </a:t>
            </a:r>
            <a:r>
              <a:rPr lang="en-US" sz="1200">
                <a:latin typeface="Montserrat SemiBold"/>
                <a:ea typeface="Montserrat SemiBold"/>
                <a:cs typeface="Montserrat SemiBold"/>
                <a:sym typeface="Montserrat SemiBold"/>
              </a:rPr>
              <a:t>fulfill defined quality criteria </a:t>
            </a:r>
            <a:r>
              <a:rPr lang="en-US" sz="1200"/>
              <a:t>and are </a:t>
            </a:r>
            <a:r>
              <a:rPr lang="en-US" sz="1200">
                <a:latin typeface="Montserrat SemiBold"/>
                <a:ea typeface="Montserrat SemiBold"/>
                <a:cs typeface="Montserrat SemiBold"/>
                <a:sym typeface="Montserrat SemiBold"/>
              </a:rPr>
              <a:t>compliant to current CAMARA guidelines </a:t>
            </a:r>
            <a:r>
              <a:rPr lang="en-US" sz="1200"/>
              <a:t>like from CAMARA Commonalities and Identity and Consent Management.</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solidFill>
                  <a:srgbClr val="3A9BF3"/>
                </a:solidFill>
                <a:latin typeface="Montserrat SemiBold"/>
                <a:ea typeface="Montserrat SemiBold"/>
                <a:cs typeface="Montserrat SemiBold"/>
                <a:sym typeface="Montserrat SemiBold"/>
              </a:rPr>
              <a:t>CAMARA meta-releases</a:t>
            </a:r>
            <a:r>
              <a:rPr lang="en-US" sz="1200">
                <a:latin typeface="Montserrat SemiBold"/>
                <a:ea typeface="Montserrat SemiBold"/>
                <a:cs typeface="Montserrat SemiBold"/>
                <a:sym typeface="Montserrat SemiBold"/>
              </a:rPr>
              <a:t> </a:t>
            </a:r>
            <a:r>
              <a:rPr lang="en-US" sz="1200"/>
              <a:t>ensure the</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Availability of consistent API definitions (by use of guidelines, templates, and linting),</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Quality of API definitions (by use of checklists, test definitions, and release management),</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Stability of API definitions (clear criteria for stable versus initial API versions) and</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Reliability of schedule and deliverables (with defined milestones and release candidates).</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solidFill>
                  <a:srgbClr val="3A9BF3"/>
                </a:solidFill>
                <a:latin typeface="Montserrat SemiBold"/>
                <a:ea typeface="Montserrat SemiBold"/>
                <a:cs typeface="Montserrat SemiBold"/>
                <a:sym typeface="Montserrat SemiBold"/>
              </a:rPr>
              <a:t>CAMARA meta-releases</a:t>
            </a:r>
            <a:r>
              <a:rPr lang="en-US" sz="1200">
                <a:latin typeface="Montserrat SemiBold"/>
                <a:ea typeface="Montserrat SemiBold"/>
                <a:cs typeface="Montserrat SemiBold"/>
                <a:sym typeface="Montserrat SemiBold"/>
              </a:rPr>
              <a:t> </a:t>
            </a:r>
            <a:r>
              <a:rPr lang="en-US" sz="1200"/>
              <a:t>provide the foundation for API version management in production.</a:t>
            </a:r>
            <a:endParaRPr sz="1200"/>
          </a:p>
          <a:p>
            <a:pPr marL="285750" lvl="0" indent="-184150" algn="l" rtl="0">
              <a:lnSpc>
                <a:spcPct val="104000"/>
              </a:lnSpc>
              <a:spcBef>
                <a:spcPts val="1200"/>
              </a:spcBef>
              <a:spcAft>
                <a:spcPts val="0"/>
              </a:spcAft>
              <a:buClr>
                <a:schemeClr val="dk2"/>
              </a:buClr>
              <a:buSzPts val="1600"/>
              <a:buFont typeface="Arial"/>
              <a:buNone/>
            </a:pPr>
            <a:endParaRPr sz="1200"/>
          </a:p>
          <a:p>
            <a:pPr marL="645750" lvl="2" indent="-214630" algn="l" rtl="0">
              <a:lnSpc>
                <a:spcPct val="104000"/>
              </a:lnSpc>
              <a:spcBef>
                <a:spcPts val="300"/>
              </a:spcBef>
              <a:spcAft>
                <a:spcPts val="0"/>
              </a:spcAft>
              <a:buSzPts val="1120"/>
              <a:buFont typeface="Arial"/>
              <a:buNone/>
            </a:pP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Content of the CAMARA</a:t>
            </a:r>
            <a:br>
              <a:rPr lang="en-US"/>
            </a:br>
            <a:r>
              <a:rPr lang="en-US"/>
              <a:t>presentation</a:t>
            </a:r>
            <a:endParaRPr/>
          </a:p>
        </p:txBody>
      </p:sp>
      <p:sp>
        <p:nvSpPr>
          <p:cNvPr id="151" name="Google Shape;151;p2"/>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171450" lvl="0" indent="-171450" algn="l" rtl="0">
              <a:lnSpc>
                <a:spcPct val="104000"/>
              </a:lnSpc>
              <a:spcBef>
                <a:spcPts val="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a:t>
            </a:r>
            <a:r>
              <a:rPr lang="en-US" sz="1200" dirty="0">
                <a:latin typeface="Montserrat Medium"/>
                <a:ea typeface="Montserrat Medium"/>
                <a:cs typeface="Montserrat Medium"/>
                <a:sym typeface="Montserrat Medium"/>
              </a:rPr>
              <a:t>	CAMARA Mission</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#4-#7</a:t>
            </a:r>
            <a:r>
              <a:rPr lang="en-US" sz="1200" dirty="0">
                <a:latin typeface="Montserrat Medium"/>
                <a:ea typeface="Montserrat Medium"/>
                <a:cs typeface="Montserrat Medium"/>
                <a:sym typeface="Montserrat Medium"/>
              </a:rPr>
              <a:t>	CAMARA Motivation – Key problems we try to solve</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#8-#14</a:t>
            </a:r>
            <a:r>
              <a:rPr lang="en-US" sz="1200" dirty="0">
                <a:latin typeface="Montserrat Medium"/>
                <a:ea typeface="Montserrat Medium"/>
                <a:cs typeface="Montserrat Medium"/>
                <a:sym typeface="Montserrat Medium"/>
              </a:rPr>
              <a:t>	CAMARA Scope, Collaboration with Open Gateway and TM Forum, API Distribution Options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#15	</a:t>
            </a:r>
            <a:r>
              <a:rPr lang="en-US" sz="1200" dirty="0">
                <a:latin typeface="Montserrat Medium"/>
                <a:ea typeface="Montserrat Medium"/>
                <a:cs typeface="Montserrat Medium"/>
                <a:sym typeface="Montserrat Medium"/>
              </a:rPr>
              <a:t>What is different now in comparison to former API exposure trials?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#16-#18</a:t>
            </a:r>
            <a:r>
              <a:rPr lang="en-US" sz="1200" dirty="0">
                <a:latin typeface="Montserrat Medium"/>
                <a:ea typeface="Montserrat Medium"/>
                <a:cs typeface="Montserrat Medium"/>
                <a:sym typeface="Montserrat Medium"/>
              </a:rPr>
              <a:t>	History, Logos &amp; Current Figures – Where we started and where we are now</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#19-#27</a:t>
            </a:r>
            <a:r>
              <a:rPr lang="en-US" sz="1200" dirty="0">
                <a:latin typeface="Montserrat Medium"/>
                <a:ea typeface="Montserrat Medium"/>
                <a:cs typeface="Montserrat Medium"/>
                <a:sym typeface="Montserrat Medium"/>
              </a:rPr>
              <a:t>	Current Meta Release, CAMARA APIs, Showcases, Public Launch Status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#28-#30</a:t>
            </a:r>
            <a:r>
              <a:rPr lang="en-US" sz="1200" dirty="0">
                <a:latin typeface="Montserrat Medium"/>
                <a:ea typeface="Montserrat Medium"/>
                <a:cs typeface="Montserrat Medium"/>
                <a:sym typeface="Montserrat Medium"/>
              </a:rPr>
              <a:t>	5G network capabilities, Potential Business Use Cases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#31-#34</a:t>
            </a:r>
            <a:r>
              <a:rPr lang="en-US" sz="1200" dirty="0">
                <a:latin typeface="Montserrat Medium"/>
                <a:ea typeface="Montserrat Medium"/>
                <a:cs typeface="Montserrat Medium"/>
                <a:sym typeface="Montserrat Medium"/>
              </a:rPr>
              <a:t>	Benefit for developers to use CAMARA APIs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#35-#39</a:t>
            </a:r>
            <a:r>
              <a:rPr lang="en-US" sz="1200" dirty="0">
                <a:latin typeface="Montserrat Medium"/>
                <a:ea typeface="Montserrat Medium"/>
                <a:cs typeface="Montserrat Medium"/>
                <a:sym typeface="Montserrat Medium"/>
              </a:rPr>
              <a:t>	Benefit for developers to work in CAMARA &amp; Joining CAMARA as Developer</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#40-#42</a:t>
            </a:r>
            <a:r>
              <a:rPr lang="en-US" sz="1200" dirty="0">
                <a:latin typeface="Montserrat Medium"/>
                <a:ea typeface="Montserrat Medium"/>
                <a:cs typeface="Montserrat Medium"/>
                <a:sym typeface="Montserrat Medium"/>
              </a:rPr>
              <a:t>	Benefit for operators to implement CAMARA APIs in their networks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#43-#45</a:t>
            </a:r>
            <a:r>
              <a:rPr lang="en-US" sz="1200" dirty="0">
                <a:latin typeface="Montserrat Medium"/>
                <a:ea typeface="Montserrat Medium"/>
                <a:cs typeface="Montserrat Medium"/>
                <a:sym typeface="Montserrat Medium"/>
              </a:rPr>
              <a:t>	Benefit for operators to work in CAMARA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#46-#47</a:t>
            </a:r>
            <a:r>
              <a:rPr lang="en-US" sz="1200" dirty="0">
                <a:latin typeface="Montserrat Medium"/>
                <a:ea typeface="Montserrat Medium"/>
                <a:cs typeface="Montserrat Medium"/>
                <a:sym typeface="Montserrat Medium"/>
              </a:rPr>
              <a:t>	Where are we going next, Contacts</a:t>
            </a:r>
            <a:endParaRPr sz="1200" dirty="0">
              <a:latin typeface="Montserrat Medium"/>
              <a:ea typeface="Montserrat Medium"/>
              <a:cs typeface="Montserrat Medium"/>
              <a:sym typeface="Montserrat Medium"/>
            </a:endParaRPr>
          </a:p>
        </p:txBody>
      </p:sp>
      <p:pic>
        <p:nvPicPr>
          <p:cNvPr id="152" name="Google Shape;152;p2" descr="Ein Bild, das Grafiken, Logo, Symbol, Screenshot enthält.&#10;&#10;Automatisch generierte Beschreibung"/>
          <p:cNvPicPr preferRelativeResize="0"/>
          <p:nvPr/>
        </p:nvPicPr>
        <p:blipFill rotWithShape="1">
          <a:blip r:embed="rId3">
            <a:alphaModFix/>
          </a:blip>
          <a:srcRect/>
          <a:stretch/>
        </p:blipFill>
        <p:spPr>
          <a:xfrm>
            <a:off x="8686909" y="3017991"/>
            <a:ext cx="2138575" cy="213860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a:latin typeface="Montserrat"/>
                <a:ea typeface="Montserrat"/>
                <a:cs typeface="Montserrat"/>
                <a:sym typeface="Montserrat"/>
              </a:rPr>
              <a:t>Release Management</a:t>
            </a:r>
            <a:br>
              <a:rPr lang="en-US">
                <a:latin typeface="Montserrat"/>
                <a:ea typeface="Montserrat"/>
                <a:cs typeface="Montserrat"/>
                <a:sym typeface="Montserrat"/>
              </a:rPr>
            </a:br>
            <a:r>
              <a:rPr lang="en-US">
                <a:latin typeface="Montserrat"/>
                <a:ea typeface="Montserrat"/>
                <a:cs typeface="Montserrat"/>
                <a:sym typeface="Montserrat"/>
              </a:rPr>
              <a:t>Release Cycle</a:t>
            </a:r>
            <a:endParaRPr/>
          </a:p>
        </p:txBody>
      </p:sp>
      <p:grpSp>
        <p:nvGrpSpPr>
          <p:cNvPr id="465" name="Google Shape;465;p20"/>
          <p:cNvGrpSpPr/>
          <p:nvPr/>
        </p:nvGrpSpPr>
        <p:grpSpPr>
          <a:xfrm>
            <a:off x="5561718" y="1552766"/>
            <a:ext cx="4320000" cy="4320000"/>
            <a:chOff x="3757886" y="1690552"/>
            <a:chExt cx="4320000" cy="4320000"/>
          </a:xfrm>
        </p:grpSpPr>
        <p:sp>
          <p:nvSpPr>
            <p:cNvPr id="466" name="Google Shape;466;p20"/>
            <p:cNvSpPr/>
            <p:nvPr/>
          </p:nvSpPr>
          <p:spPr>
            <a:xfrm rot="5400000">
              <a:off x="3757886" y="1690552"/>
              <a:ext cx="4320000" cy="4320000"/>
            </a:xfrm>
            <a:custGeom>
              <a:avLst/>
              <a:gdLst/>
              <a:ahLst/>
              <a:cxnLst/>
              <a:rect l="l" t="t" r="r" b="b"/>
              <a:pathLst>
                <a:path w="120000" h="120000" extrusionOk="0">
                  <a:moveTo>
                    <a:pt x="7592" y="30787"/>
                  </a:moveTo>
                  <a:lnTo>
                    <a:pt x="7592" y="30787"/>
                  </a:lnTo>
                  <a:cubicBezTo>
                    <a:pt x="17206" y="13539"/>
                    <a:pt x="34693" y="2125"/>
                    <a:pt x="54353" y="266"/>
                  </a:cubicBezTo>
                  <a:lnTo>
                    <a:pt x="54353" y="266"/>
                  </a:lnTo>
                  <a:lnTo>
                    <a:pt x="59310" y="5022"/>
                  </a:lnTo>
                  <a:lnTo>
                    <a:pt x="54479" y="10340"/>
                  </a:lnTo>
                  <a:lnTo>
                    <a:pt x="54479" y="10340"/>
                  </a:lnTo>
                  <a:lnTo>
                    <a:pt x="54479" y="10340"/>
                  </a:lnTo>
                  <a:cubicBezTo>
                    <a:pt x="38424" y="12125"/>
                    <a:pt x="24222" y="21563"/>
                    <a:pt x="16356" y="3567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7" name="Google Shape;467;p20"/>
            <p:cNvSpPr/>
            <p:nvPr/>
          </p:nvSpPr>
          <p:spPr>
            <a:xfrm rot="5400000">
              <a:off x="3757886" y="1690552"/>
              <a:ext cx="4320000" cy="4320000"/>
            </a:xfrm>
            <a:custGeom>
              <a:avLst/>
              <a:gdLst/>
              <a:ahLst/>
              <a:cxnLst/>
              <a:rect l="l" t="t" r="r" b="b"/>
              <a:pathLst>
                <a:path w="120000" h="120000" extrusionOk="0">
                  <a:moveTo>
                    <a:pt x="110218" y="92835"/>
                  </a:moveTo>
                  <a:lnTo>
                    <a:pt x="110218" y="92835"/>
                  </a:lnTo>
                  <a:cubicBezTo>
                    <a:pt x="100636" y="107491"/>
                    <a:pt x="85129" y="117229"/>
                    <a:pt x="67766" y="119495"/>
                  </a:cubicBezTo>
                  <a:lnTo>
                    <a:pt x="67766" y="119495"/>
                  </a:lnTo>
                  <a:lnTo>
                    <a:pt x="62643" y="114919"/>
                  </a:lnTo>
                  <a:lnTo>
                    <a:pt x="67281" y="109432"/>
                  </a:lnTo>
                  <a:lnTo>
                    <a:pt x="67281" y="109432"/>
                  </a:lnTo>
                  <a:lnTo>
                    <a:pt x="67281" y="109432"/>
                  </a:lnTo>
                  <a:cubicBezTo>
                    <a:pt x="81424" y="107349"/>
                    <a:pt x="93997" y="99308"/>
                    <a:pt x="101820" y="873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8" name="Google Shape;468;p20"/>
            <p:cNvSpPr/>
            <p:nvPr/>
          </p:nvSpPr>
          <p:spPr>
            <a:xfrm rot="5400000">
              <a:off x="3757886" y="1690552"/>
              <a:ext cx="4320000" cy="4320000"/>
            </a:xfrm>
            <a:custGeom>
              <a:avLst/>
              <a:gdLst/>
              <a:ahLst/>
              <a:cxnLst/>
              <a:rect l="l" t="t" r="r" b="b"/>
              <a:pathLst>
                <a:path w="120000" h="120000" extrusionOk="0">
                  <a:moveTo>
                    <a:pt x="61752" y="119974"/>
                  </a:moveTo>
                  <a:lnTo>
                    <a:pt x="61752" y="119974"/>
                  </a:lnTo>
                  <a:cubicBezTo>
                    <a:pt x="41323" y="120571"/>
                    <a:pt x="21995" y="110728"/>
                    <a:pt x="10463" y="93854"/>
                  </a:cubicBezTo>
                  <a:cubicBezTo>
                    <a:pt x="-1069" y="76980"/>
                    <a:pt x="-3218" y="55397"/>
                    <a:pt x="4760" y="36580"/>
                  </a:cubicBezTo>
                  <a:lnTo>
                    <a:pt x="4760" y="36580"/>
                  </a:lnTo>
                  <a:lnTo>
                    <a:pt x="11665" y="34709"/>
                  </a:lnTo>
                  <a:lnTo>
                    <a:pt x="14453" y="41652"/>
                  </a:lnTo>
                  <a:lnTo>
                    <a:pt x="14453" y="41652"/>
                  </a:lnTo>
                  <a:lnTo>
                    <a:pt x="14453" y="41652"/>
                  </a:lnTo>
                  <a:cubicBezTo>
                    <a:pt x="8262" y="57021"/>
                    <a:pt x="10239" y="74476"/>
                    <a:pt x="19710" y="88071"/>
                  </a:cubicBezTo>
                  <a:cubicBezTo>
                    <a:pt x="29182" y="101665"/>
                    <a:pt x="44872" y="109567"/>
                    <a:pt x="61434" y="109083"/>
                  </a:cubicBezTo>
                  <a:close/>
                </a:path>
              </a:pathLst>
            </a:cu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9" name="Google Shape;469;p20"/>
            <p:cNvSpPr/>
            <p:nvPr/>
          </p:nvSpPr>
          <p:spPr>
            <a:xfrm rot="5400000">
              <a:off x="3757886" y="1690552"/>
              <a:ext cx="4320000" cy="4320000"/>
            </a:xfrm>
            <a:custGeom>
              <a:avLst/>
              <a:gdLst/>
              <a:ahLst/>
              <a:cxnLst/>
              <a:rect l="l" t="t" r="r" b="b"/>
              <a:pathLst>
                <a:path w="120000" h="120000" extrusionOk="0">
                  <a:moveTo>
                    <a:pt x="60649" y="4"/>
                  </a:moveTo>
                  <a:lnTo>
                    <a:pt x="60649" y="4"/>
                  </a:lnTo>
                  <a:cubicBezTo>
                    <a:pt x="81478" y="229"/>
                    <a:pt x="100700" y="11241"/>
                    <a:pt x="111429" y="29096"/>
                  </a:cubicBezTo>
                  <a:cubicBezTo>
                    <a:pt x="122158" y="46950"/>
                    <a:pt x="122859" y="69092"/>
                    <a:pt x="113281" y="87589"/>
                  </a:cubicBezTo>
                  <a:lnTo>
                    <a:pt x="113281" y="87589"/>
                  </a:lnTo>
                  <a:lnTo>
                    <a:pt x="106599" y="89183"/>
                  </a:lnTo>
                  <a:lnTo>
                    <a:pt x="104742" y="82242"/>
                  </a:lnTo>
                  <a:lnTo>
                    <a:pt x="104742" y="82242"/>
                  </a:lnTo>
                  <a:lnTo>
                    <a:pt x="104742" y="82242"/>
                  </a:lnTo>
                  <a:cubicBezTo>
                    <a:pt x="112399" y="66840"/>
                    <a:pt x="111595" y="48582"/>
                    <a:pt x="102615" y="33913"/>
                  </a:cubicBezTo>
                  <a:cubicBezTo>
                    <a:pt x="93634" y="19243"/>
                    <a:pt x="77740" y="10223"/>
                    <a:pt x="60541" y="10037"/>
                  </a:cubicBezTo>
                  <a:close/>
                </a:path>
              </a:pathLst>
            </a:cu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grpSp>
      <p:sp>
        <p:nvSpPr>
          <p:cNvPr id="470" name="Google Shape;470;p20"/>
          <p:cNvSpPr/>
          <p:nvPr/>
        </p:nvSpPr>
        <p:spPr>
          <a:xfrm>
            <a:off x="6101719" y="2092766"/>
            <a:ext cx="3240000" cy="3240000"/>
          </a:xfrm>
          <a:custGeom>
            <a:avLst/>
            <a:gdLst/>
            <a:ahLst/>
            <a:cxnLst/>
            <a:rect l="l" t="t" r="r" b="b"/>
            <a:pathLst>
              <a:path w="120000" h="120000" extrusionOk="0">
                <a:moveTo>
                  <a:pt x="6385" y="55940"/>
                </a:moveTo>
                <a:cubicBezTo>
                  <a:pt x="8257" y="31220"/>
                  <a:pt x="26787" y="10985"/>
                  <a:pt x="51247" y="6949"/>
                </a:cubicBezTo>
                <a:cubicBezTo>
                  <a:pt x="75706" y="2913"/>
                  <a:pt x="99755" y="16124"/>
                  <a:pt x="109469" y="38931"/>
                </a:cubicBezTo>
                <a:lnTo>
                  <a:pt x="115368" y="37686"/>
                </a:lnTo>
                <a:lnTo>
                  <a:pt x="104029" y="50702"/>
                </a:lnTo>
                <a:lnTo>
                  <a:pt x="86015" y="43884"/>
                </a:lnTo>
                <a:lnTo>
                  <a:pt x="91813" y="42660"/>
                </a:lnTo>
                <a:cubicBezTo>
                  <a:pt x="84129" y="28563"/>
                  <a:pt x="68083" y="21203"/>
                  <a:pt x="52386" y="24577"/>
                </a:cubicBezTo>
                <a:cubicBezTo>
                  <a:pt x="36689" y="27952"/>
                  <a:pt x="25084" y="41254"/>
                  <a:pt x="23872" y="572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1" name="Google Shape;471;p20"/>
          <p:cNvSpPr/>
          <p:nvPr/>
        </p:nvSpPr>
        <p:spPr>
          <a:xfrm>
            <a:off x="6105979" y="2092766"/>
            <a:ext cx="3240000" cy="3240000"/>
          </a:xfrm>
          <a:custGeom>
            <a:avLst/>
            <a:gdLst/>
            <a:ahLst/>
            <a:cxnLst/>
            <a:rect l="l" t="t" r="r" b="b"/>
            <a:pathLst>
              <a:path w="120000" h="120000" extrusionOk="0">
                <a:moveTo>
                  <a:pt x="114593" y="58479"/>
                </a:moveTo>
                <a:lnTo>
                  <a:pt x="114593" y="58479"/>
                </a:lnTo>
                <a:cubicBezTo>
                  <a:pt x="115323" y="84689"/>
                  <a:pt x="97325" y="107719"/>
                  <a:pt x="71715" y="113343"/>
                </a:cubicBezTo>
                <a:cubicBezTo>
                  <a:pt x="46105" y="118967"/>
                  <a:pt x="20113" y="105598"/>
                  <a:pt x="9793" y="81495"/>
                </a:cubicBezTo>
                <a:lnTo>
                  <a:pt x="4711" y="82562"/>
                </a:lnTo>
                <a:lnTo>
                  <a:pt x="14596" y="69537"/>
                </a:lnTo>
                <a:lnTo>
                  <a:pt x="31341" y="76968"/>
                </a:lnTo>
                <a:lnTo>
                  <a:pt x="26345" y="78018"/>
                </a:lnTo>
                <a:lnTo>
                  <a:pt x="26345" y="78018"/>
                </a:lnTo>
                <a:cubicBezTo>
                  <a:pt x="34701" y="93626"/>
                  <a:pt x="52692" y="101441"/>
                  <a:pt x="69803" y="96894"/>
                </a:cubicBezTo>
                <a:cubicBezTo>
                  <a:pt x="86913" y="92348"/>
                  <a:pt x="98653" y="76634"/>
                  <a:pt x="98160" y="5893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2" name="Google Shape;472;p20"/>
          <p:cNvSpPr/>
          <p:nvPr/>
        </p:nvSpPr>
        <p:spPr>
          <a:xfrm>
            <a:off x="8593909" y="3374206"/>
            <a:ext cx="677120" cy="677120"/>
          </a:xfrm>
          <a:prstGeom prst="ellipse">
            <a:avLst/>
          </a:prstGeom>
          <a:solidFill>
            <a:srgbClr val="D0D0D0"/>
          </a:solidFill>
          <a:ln>
            <a:noFill/>
          </a:ln>
        </p:spPr>
        <p:txBody>
          <a:bodyPr spcFirstLastPara="1" wrap="square" lIns="216000" tIns="45700" rIns="216000" bIns="45700" anchor="ctr" anchorCtr="0">
            <a:normAutofit/>
          </a:bodyPr>
          <a:lstStyle/>
          <a:p>
            <a:pPr marL="0" marR="0" lvl="0" indent="0" algn="l" rtl="0">
              <a:lnSpc>
                <a:spcPct val="80000"/>
              </a:lnSpc>
              <a:spcBef>
                <a:spcPts val="0"/>
              </a:spcBef>
              <a:spcAft>
                <a:spcPts val="0"/>
              </a:spcAft>
              <a:buNone/>
            </a:pPr>
            <a:endParaRPr/>
          </a:p>
        </p:txBody>
      </p:sp>
      <p:sp>
        <p:nvSpPr>
          <p:cNvPr id="473" name="Google Shape;473;p20"/>
          <p:cNvSpPr/>
          <p:nvPr/>
        </p:nvSpPr>
        <p:spPr>
          <a:xfrm>
            <a:off x="6128961" y="3374206"/>
            <a:ext cx="677120" cy="677120"/>
          </a:xfrm>
          <a:prstGeom prst="ellipse">
            <a:avLst/>
          </a:prstGeom>
          <a:solidFill>
            <a:srgbClr val="D0D0D0"/>
          </a:solidFill>
          <a:ln>
            <a:noFill/>
          </a:ln>
        </p:spPr>
        <p:txBody>
          <a:bodyPr spcFirstLastPara="1" wrap="square" lIns="216000" tIns="45700" rIns="216000" bIns="45700" anchor="ctr" anchorCtr="0">
            <a:normAutofit/>
          </a:bodyPr>
          <a:lstStyle/>
          <a:p>
            <a:pPr marL="0" marR="0" lvl="0" indent="0" algn="l" rtl="0">
              <a:lnSpc>
                <a:spcPct val="80000"/>
              </a:lnSpc>
              <a:spcBef>
                <a:spcPts val="0"/>
              </a:spcBef>
              <a:spcAft>
                <a:spcPts val="0"/>
              </a:spcAft>
              <a:buNone/>
            </a:pPr>
            <a:endParaRPr/>
          </a:p>
        </p:txBody>
      </p:sp>
      <p:sp>
        <p:nvSpPr>
          <p:cNvPr id="474" name="Google Shape;474;p20"/>
          <p:cNvSpPr/>
          <p:nvPr/>
        </p:nvSpPr>
        <p:spPr>
          <a:xfrm>
            <a:off x="6908244" y="2529395"/>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
          </a:p>
        </p:txBody>
      </p:sp>
      <p:sp>
        <p:nvSpPr>
          <p:cNvPr id="475" name="Google Shape;475;p20"/>
          <p:cNvSpPr/>
          <p:nvPr/>
        </p:nvSpPr>
        <p:spPr>
          <a:xfrm>
            <a:off x="8238893" y="2536382"/>
            <a:ext cx="304800" cy="304800"/>
          </a:xfrm>
          <a:prstGeom prst="ellipse">
            <a:avLst/>
          </a:prstGeom>
          <a:solidFill>
            <a:srgbClr val="D0D0D0"/>
          </a:solidFill>
          <a:ln>
            <a:noFill/>
          </a:ln>
        </p:spPr>
        <p:txBody>
          <a:bodyPr spcFirstLastPara="1" wrap="square" lIns="91425" tIns="45700" rIns="91425" bIns="45700" anchor="ctr" anchorCtr="0">
            <a:normAutofit fontScale="92500" lnSpcReduction="20000"/>
          </a:bodyPr>
          <a:lstStyle/>
          <a:p>
            <a:pPr marL="0" marR="0" lvl="0" indent="0" algn="ctr" rtl="0">
              <a:lnSpc>
                <a:spcPct val="80000"/>
              </a:lnSpc>
              <a:spcBef>
                <a:spcPts val="0"/>
              </a:spcBef>
              <a:spcAft>
                <a:spcPts val="0"/>
              </a:spcAft>
              <a:buNone/>
            </a:pPr>
            <a:endParaRPr/>
          </a:p>
        </p:txBody>
      </p:sp>
      <p:sp>
        <p:nvSpPr>
          <p:cNvPr id="476" name="Google Shape;476;p20"/>
          <p:cNvSpPr txBox="1"/>
          <p:nvPr/>
        </p:nvSpPr>
        <p:spPr>
          <a:xfrm>
            <a:off x="7195265" y="3452476"/>
            <a:ext cx="10614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Montserrat"/>
                <a:ea typeface="Montserrat"/>
                <a:cs typeface="Montserrat"/>
                <a:sym typeface="Montserrat"/>
              </a:rPr>
              <a:t>CAMARA</a:t>
            </a:r>
            <a:br>
              <a:rPr lang="en-US" sz="1000">
                <a:solidFill>
                  <a:schemeClr val="dk1"/>
                </a:solidFill>
                <a:latin typeface="Montserrat"/>
                <a:ea typeface="Montserrat"/>
                <a:cs typeface="Montserrat"/>
                <a:sym typeface="Montserrat"/>
              </a:rPr>
            </a:br>
            <a:r>
              <a:rPr lang="en-US" sz="1000">
                <a:solidFill>
                  <a:schemeClr val="dk1"/>
                </a:solidFill>
                <a:latin typeface="Montserrat"/>
                <a:ea typeface="Montserrat"/>
                <a:cs typeface="Montserrat"/>
                <a:sym typeface="Montserrat"/>
              </a:rPr>
              <a:t>Guidelines</a:t>
            </a:r>
            <a:endParaRPr sz="1000"/>
          </a:p>
          <a:p>
            <a:pPr marL="0" marR="0" lvl="0" indent="0" algn="ctr" rtl="0">
              <a:spcBef>
                <a:spcPts val="0"/>
              </a:spcBef>
              <a:spcAft>
                <a:spcPts val="0"/>
              </a:spcAft>
              <a:buNone/>
            </a:pPr>
            <a:r>
              <a:rPr lang="en-US" sz="1000">
                <a:solidFill>
                  <a:schemeClr val="dk1"/>
                </a:solidFill>
                <a:latin typeface="Montserrat"/>
                <a:ea typeface="Montserrat"/>
                <a:cs typeface="Montserrat"/>
                <a:sym typeface="Montserrat"/>
              </a:rPr>
              <a:t>&amp; Templates</a:t>
            </a:r>
            <a:endParaRPr sz="1000"/>
          </a:p>
        </p:txBody>
      </p:sp>
      <p:grpSp>
        <p:nvGrpSpPr>
          <p:cNvPr id="477" name="Google Shape;477;p20"/>
          <p:cNvGrpSpPr/>
          <p:nvPr/>
        </p:nvGrpSpPr>
        <p:grpSpPr>
          <a:xfrm rot="8448290">
            <a:off x="6968729" y="2978065"/>
            <a:ext cx="1523920" cy="1521919"/>
            <a:chOff x="245251" y="2230552"/>
            <a:chExt cx="3244260" cy="3240000"/>
          </a:xfrm>
        </p:grpSpPr>
        <p:sp>
          <p:nvSpPr>
            <p:cNvPr id="478" name="Google Shape;478;p20"/>
            <p:cNvSpPr/>
            <p:nvPr/>
          </p:nvSpPr>
          <p:spPr>
            <a:xfrm>
              <a:off x="245251" y="2230552"/>
              <a:ext cx="3240000" cy="3240000"/>
            </a:xfrm>
            <a:custGeom>
              <a:avLst/>
              <a:gdLst/>
              <a:ahLst/>
              <a:cxnLst/>
              <a:rect l="l" t="t" r="r" b="b"/>
              <a:pathLst>
                <a:path w="120000" h="120000" extrusionOk="0">
                  <a:moveTo>
                    <a:pt x="6385" y="55940"/>
                  </a:moveTo>
                  <a:lnTo>
                    <a:pt x="6385" y="55940"/>
                  </a:lnTo>
                  <a:cubicBezTo>
                    <a:pt x="8257" y="31220"/>
                    <a:pt x="26787" y="10985"/>
                    <a:pt x="51247" y="6949"/>
                  </a:cubicBezTo>
                  <a:cubicBezTo>
                    <a:pt x="75706" y="2913"/>
                    <a:pt x="99755" y="16124"/>
                    <a:pt x="109469" y="38931"/>
                  </a:cubicBezTo>
                  <a:lnTo>
                    <a:pt x="115368" y="37686"/>
                  </a:lnTo>
                  <a:lnTo>
                    <a:pt x="104029" y="50702"/>
                  </a:lnTo>
                  <a:lnTo>
                    <a:pt x="86015" y="43884"/>
                  </a:lnTo>
                  <a:lnTo>
                    <a:pt x="91813" y="42660"/>
                  </a:lnTo>
                  <a:cubicBezTo>
                    <a:pt x="84129" y="28563"/>
                    <a:pt x="68083" y="21203"/>
                    <a:pt x="52386" y="24577"/>
                  </a:cubicBezTo>
                  <a:cubicBezTo>
                    <a:pt x="36689" y="27952"/>
                    <a:pt x="25084" y="41254"/>
                    <a:pt x="23872" y="572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9" name="Google Shape;479;p20"/>
            <p:cNvSpPr/>
            <p:nvPr/>
          </p:nvSpPr>
          <p:spPr>
            <a:xfrm>
              <a:off x="249511" y="2230552"/>
              <a:ext cx="3240000" cy="3240000"/>
            </a:xfrm>
            <a:custGeom>
              <a:avLst/>
              <a:gdLst/>
              <a:ahLst/>
              <a:cxnLst/>
              <a:rect l="l" t="t" r="r" b="b"/>
              <a:pathLst>
                <a:path w="120000" h="120000" extrusionOk="0">
                  <a:moveTo>
                    <a:pt x="114328" y="65582"/>
                  </a:moveTo>
                  <a:cubicBezTo>
                    <a:pt x="111785" y="90340"/>
                    <a:pt x="92824" y="110247"/>
                    <a:pt x="68219" y="113992"/>
                  </a:cubicBezTo>
                  <a:cubicBezTo>
                    <a:pt x="43614" y="117738"/>
                    <a:pt x="19589" y="104374"/>
                    <a:pt x="9793" y="81495"/>
                  </a:cubicBezTo>
                  <a:lnTo>
                    <a:pt x="4711" y="82562"/>
                  </a:lnTo>
                  <a:lnTo>
                    <a:pt x="14596" y="69537"/>
                  </a:lnTo>
                  <a:lnTo>
                    <a:pt x="31341" y="76968"/>
                  </a:lnTo>
                  <a:lnTo>
                    <a:pt x="26345" y="78018"/>
                  </a:lnTo>
                  <a:cubicBezTo>
                    <a:pt x="34265" y="92811"/>
                    <a:pt x="50917" y="100699"/>
                    <a:pt x="67381" y="97454"/>
                  </a:cubicBezTo>
                  <a:cubicBezTo>
                    <a:pt x="83845" y="94209"/>
                    <a:pt x="96260" y="80594"/>
                    <a:pt x="97975" y="639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grpSp>
      <p:sp>
        <p:nvSpPr>
          <p:cNvPr id="480" name="Google Shape;480;p20"/>
          <p:cNvSpPr/>
          <p:nvPr/>
        </p:nvSpPr>
        <p:spPr>
          <a:xfrm>
            <a:off x="7575088" y="3078763"/>
            <a:ext cx="164700" cy="164700"/>
          </a:xfrm>
          <a:prstGeom prst="ellipse">
            <a:avLst/>
          </a:prstGeom>
          <a:solidFill>
            <a:srgbClr val="D0D0D0"/>
          </a:solidFill>
          <a:ln>
            <a:noFill/>
          </a:ln>
        </p:spPr>
        <p:txBody>
          <a:bodyPr spcFirstLastPara="1" wrap="square" lIns="91425" tIns="45700" rIns="91425" bIns="45700" anchor="ctr" anchorCtr="0">
            <a:normAutofit fontScale="25000" lnSpcReduction="20000"/>
          </a:bodyPr>
          <a:lstStyle/>
          <a:p>
            <a:pPr marL="0" marR="0" lvl="0" indent="0" algn="l" rtl="0">
              <a:lnSpc>
                <a:spcPct val="80000"/>
              </a:lnSpc>
              <a:spcBef>
                <a:spcPts val="0"/>
              </a:spcBef>
              <a:spcAft>
                <a:spcPts val="0"/>
              </a:spcAft>
              <a:buNone/>
            </a:pPr>
            <a:endParaRPr/>
          </a:p>
        </p:txBody>
      </p:sp>
      <p:sp>
        <p:nvSpPr>
          <p:cNvPr id="481" name="Google Shape;481;p20"/>
          <p:cNvSpPr/>
          <p:nvPr/>
        </p:nvSpPr>
        <p:spPr>
          <a:xfrm>
            <a:off x="7739931" y="4215530"/>
            <a:ext cx="164843" cy="164843"/>
          </a:xfrm>
          <a:prstGeom prst="ellipse">
            <a:avLst/>
          </a:prstGeom>
          <a:solidFill>
            <a:srgbClr val="D0D0D0"/>
          </a:solidFill>
          <a:ln>
            <a:noFill/>
          </a:ln>
        </p:spPr>
        <p:txBody>
          <a:bodyPr spcFirstLastPara="1" wrap="square" lIns="91425" tIns="45700" rIns="91425" bIns="45700" anchor="ctr" anchorCtr="0">
            <a:normAutofit fontScale="25000" lnSpcReduction="20000"/>
          </a:bodyPr>
          <a:lstStyle/>
          <a:p>
            <a:pPr marL="0" marR="0" lvl="0" indent="0" algn="l" rtl="0">
              <a:lnSpc>
                <a:spcPct val="80000"/>
              </a:lnSpc>
              <a:spcBef>
                <a:spcPts val="0"/>
              </a:spcBef>
              <a:spcAft>
                <a:spcPts val="0"/>
              </a:spcAft>
              <a:buNone/>
            </a:pPr>
            <a:endParaRPr/>
          </a:p>
        </p:txBody>
      </p:sp>
      <p:sp>
        <p:nvSpPr>
          <p:cNvPr id="482" name="Google Shape;482;p20"/>
          <p:cNvSpPr txBox="1"/>
          <p:nvPr/>
        </p:nvSpPr>
        <p:spPr>
          <a:xfrm>
            <a:off x="7144493" y="2306722"/>
            <a:ext cx="11448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lt1"/>
                </a:solidFill>
                <a:latin typeface="Montserrat"/>
                <a:ea typeface="Montserrat"/>
                <a:cs typeface="Montserrat"/>
                <a:sym typeface="Montserrat"/>
              </a:rPr>
              <a:t>CAMARA API </a:t>
            </a:r>
            <a:br>
              <a:rPr lang="en-US" sz="1100">
                <a:solidFill>
                  <a:schemeClr val="lt1"/>
                </a:solidFill>
                <a:latin typeface="Montserrat"/>
                <a:ea typeface="Montserrat"/>
                <a:cs typeface="Montserrat"/>
                <a:sym typeface="Montserrat"/>
              </a:rPr>
            </a:br>
            <a:r>
              <a:rPr lang="en-US" sz="1100">
                <a:solidFill>
                  <a:schemeClr val="lt1"/>
                </a:solidFill>
                <a:latin typeface="Montserrat"/>
                <a:ea typeface="Montserrat"/>
                <a:cs typeface="Montserrat"/>
                <a:sym typeface="Montserrat"/>
              </a:rPr>
              <a:t>definitions</a:t>
            </a:r>
            <a:endParaRPr/>
          </a:p>
        </p:txBody>
      </p:sp>
      <p:sp>
        <p:nvSpPr>
          <p:cNvPr id="483" name="Google Shape;483;p20"/>
          <p:cNvSpPr txBox="1"/>
          <p:nvPr/>
        </p:nvSpPr>
        <p:spPr>
          <a:xfrm>
            <a:off x="7144516" y="4721456"/>
            <a:ext cx="11448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lt1"/>
                </a:solidFill>
                <a:latin typeface="Montserrat"/>
                <a:ea typeface="Montserrat"/>
                <a:cs typeface="Montserrat"/>
                <a:sym typeface="Montserrat"/>
              </a:rPr>
              <a:t>CAMARA API </a:t>
            </a:r>
            <a:br>
              <a:rPr lang="en-US" sz="1100">
                <a:solidFill>
                  <a:schemeClr val="lt1"/>
                </a:solidFill>
                <a:latin typeface="Montserrat"/>
                <a:ea typeface="Montserrat"/>
                <a:cs typeface="Montserrat"/>
                <a:sym typeface="Montserrat"/>
              </a:rPr>
            </a:br>
            <a:r>
              <a:rPr lang="en-US" sz="1100">
                <a:solidFill>
                  <a:schemeClr val="lt1"/>
                </a:solidFill>
                <a:latin typeface="Montserrat"/>
                <a:ea typeface="Montserrat"/>
                <a:cs typeface="Montserrat"/>
                <a:sym typeface="Montserrat"/>
              </a:rPr>
              <a:t>definitions</a:t>
            </a:r>
            <a:endParaRPr/>
          </a:p>
        </p:txBody>
      </p:sp>
      <p:sp>
        <p:nvSpPr>
          <p:cNvPr id="484" name="Google Shape;484;p20"/>
          <p:cNvSpPr txBox="1"/>
          <p:nvPr/>
        </p:nvSpPr>
        <p:spPr>
          <a:xfrm>
            <a:off x="9331700" y="1552775"/>
            <a:ext cx="20469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(Operator/Vendor)</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Lab implementations</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tests of release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candidates (rc)</a:t>
            </a:r>
            <a:endParaRPr sz="1200">
              <a:latin typeface="Montserrat Medium"/>
              <a:ea typeface="Montserrat Medium"/>
              <a:cs typeface="Montserrat Medium"/>
              <a:sym typeface="Montserrat Medium"/>
            </a:endParaRPr>
          </a:p>
        </p:txBody>
      </p:sp>
      <p:sp>
        <p:nvSpPr>
          <p:cNvPr id="485" name="Google Shape;485;p20"/>
          <p:cNvSpPr txBox="1"/>
          <p:nvPr/>
        </p:nvSpPr>
        <p:spPr>
          <a:xfrm>
            <a:off x="4129536" y="4950050"/>
            <a:ext cx="19173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(Operator/Vendor)</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Lab implementations</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tests of release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candidates (rc)</a:t>
            </a:r>
            <a:endParaRPr sz="1200">
              <a:latin typeface="Montserrat Medium"/>
              <a:ea typeface="Montserrat Medium"/>
              <a:cs typeface="Montserrat Medium"/>
              <a:sym typeface="Montserrat Medium"/>
            </a:endParaRPr>
          </a:p>
        </p:txBody>
      </p:sp>
      <p:sp>
        <p:nvSpPr>
          <p:cNvPr id="486" name="Google Shape;486;p20"/>
          <p:cNvSpPr txBox="1"/>
          <p:nvPr/>
        </p:nvSpPr>
        <p:spPr>
          <a:xfrm>
            <a:off x="9341725" y="4950050"/>
            <a:ext cx="20469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 production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deployments, certifications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channel integrations</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of CAMARA Fall meta-release</a:t>
            </a:r>
            <a:endParaRPr sz="1200">
              <a:solidFill>
                <a:schemeClr val="dk1"/>
              </a:solidFill>
              <a:latin typeface="Montserrat Medium"/>
              <a:ea typeface="Montserrat Medium"/>
              <a:cs typeface="Montserrat Medium"/>
              <a:sym typeface="Montserrat Medium"/>
            </a:endParaRPr>
          </a:p>
        </p:txBody>
      </p:sp>
      <p:sp>
        <p:nvSpPr>
          <p:cNvPr id="487" name="Google Shape;487;p20"/>
          <p:cNvSpPr txBox="1"/>
          <p:nvPr/>
        </p:nvSpPr>
        <p:spPr>
          <a:xfrm>
            <a:off x="3851279" y="1560889"/>
            <a:ext cx="24738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 production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deployments, certifications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channel integrations</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of CAMARA Spring meta-release</a:t>
            </a:r>
            <a:endParaRPr sz="1200">
              <a:solidFill>
                <a:schemeClr val="dk1"/>
              </a:solidFill>
              <a:latin typeface="Montserrat Medium"/>
              <a:ea typeface="Montserrat Medium"/>
              <a:cs typeface="Montserrat Medium"/>
              <a:sym typeface="Montserrat Medium"/>
            </a:endParaRPr>
          </a:p>
        </p:txBody>
      </p:sp>
      <p:sp>
        <p:nvSpPr>
          <p:cNvPr id="488" name="Google Shape;488;p20"/>
          <p:cNvSpPr txBox="1">
            <a:spLocks noGrp="1"/>
          </p:cNvSpPr>
          <p:nvPr>
            <p:ph type="body" idx="1"/>
          </p:nvPr>
        </p:nvSpPr>
        <p:spPr>
          <a:xfrm>
            <a:off x="563800" y="1804650"/>
            <a:ext cx="3422400" cy="4245300"/>
          </a:xfrm>
          <a:prstGeom prst="rect">
            <a:avLst/>
          </a:prstGeom>
          <a:noFill/>
          <a:ln>
            <a:noFill/>
          </a:ln>
        </p:spPr>
        <p:txBody>
          <a:bodyPr spcFirstLastPara="1" wrap="square" lIns="0" tIns="0" rIns="0" bIns="0" anchor="t" anchorCtr="0">
            <a:noAutofit/>
          </a:bodyPr>
          <a:lstStyle/>
          <a:p>
            <a:pPr marL="285750" lvl="0" indent="-285750" algn="l" rtl="0">
              <a:lnSpc>
                <a:spcPct val="104000"/>
              </a:lnSpc>
              <a:spcBef>
                <a:spcPts val="0"/>
              </a:spcBef>
              <a:spcAft>
                <a:spcPts val="0"/>
              </a:spcAft>
              <a:buClr>
                <a:srgbClr val="3A9BF3"/>
              </a:buClr>
              <a:buSzPts val="1200"/>
              <a:buFont typeface="Montserrat"/>
              <a:buChar char="•"/>
            </a:pPr>
            <a:r>
              <a:rPr lang="en-US" sz="1200">
                <a:latin typeface="Montserrat"/>
                <a:ea typeface="Montserrat"/>
                <a:cs typeface="Montserrat"/>
                <a:sym typeface="Montserrat"/>
              </a:rPr>
              <a:t>2 releases each year</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Fall (in September)</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Spring (in March)</a:t>
            </a:r>
            <a:endParaRPr sz="1200"/>
          </a:p>
          <a:p>
            <a:pPr marL="285750" lvl="0" indent="-285750" algn="l" rtl="0">
              <a:lnSpc>
                <a:spcPct val="104000"/>
              </a:lnSpc>
              <a:spcBef>
                <a:spcPts val="1200"/>
              </a:spcBef>
              <a:spcAft>
                <a:spcPts val="0"/>
              </a:spcAft>
              <a:buClr>
                <a:srgbClr val="3A9BF3"/>
              </a:buClr>
              <a:buSzPts val="1200"/>
              <a:buFont typeface="Montserrat"/>
              <a:buChar char="•"/>
            </a:pPr>
            <a:r>
              <a:rPr lang="en-US" sz="1200">
                <a:latin typeface="Montserrat"/>
                <a:ea typeface="Montserrat"/>
                <a:cs typeface="Montserrat"/>
                <a:sym typeface="Montserrat"/>
              </a:rPr>
              <a:t>Continuous and overlapping cycles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Update of CAMARA guidelines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Development and updates of API definitions in CAMARA</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Lab implementations and production deployments at network operators</a:t>
            </a:r>
            <a:endParaRPr sz="1200"/>
          </a:p>
          <a:p>
            <a:pPr marL="285750" lvl="0" indent="-285750" algn="l" rtl="0">
              <a:lnSpc>
                <a:spcPct val="104000"/>
              </a:lnSpc>
              <a:spcBef>
                <a:spcPts val="1200"/>
              </a:spcBef>
              <a:spcAft>
                <a:spcPts val="0"/>
              </a:spcAft>
              <a:buClr>
                <a:srgbClr val="3A9BF3"/>
              </a:buClr>
              <a:buSzPts val="1200"/>
              <a:buFont typeface="Montserrat"/>
              <a:buChar char="•"/>
            </a:pPr>
            <a:r>
              <a:rPr lang="en-US" sz="1200">
                <a:latin typeface="Montserrat"/>
                <a:ea typeface="Montserrat"/>
                <a:cs typeface="Montserrat"/>
                <a:sym typeface="Montserrat"/>
              </a:rPr>
              <a:t>Tests of API release candidates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Within operator (lab) implementations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Based on CAMARA test definitions</a:t>
            </a:r>
            <a:endParaRPr sz="1200"/>
          </a:p>
          <a:p>
            <a:pPr marL="285750" lvl="0" indent="-285750" algn="l" rtl="0">
              <a:lnSpc>
                <a:spcPct val="104000"/>
              </a:lnSpc>
              <a:spcBef>
                <a:spcPts val="1200"/>
              </a:spcBef>
              <a:spcAft>
                <a:spcPts val="0"/>
              </a:spcAft>
              <a:buClr>
                <a:srgbClr val="3A9BF3"/>
              </a:buClr>
              <a:buSzPts val="1200"/>
              <a:buFont typeface="Montserrat"/>
              <a:buChar char="•"/>
            </a:pPr>
            <a:r>
              <a:rPr lang="en-US" sz="1200">
                <a:latin typeface="Montserrat"/>
                <a:ea typeface="Montserrat"/>
                <a:cs typeface="Montserrat"/>
                <a:sym typeface="Montserrat"/>
              </a:rPr>
              <a:t>Feedback in all phases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From(lab) implementations and  deployments to CAMARA API definitions and guidelines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From API definition work to </a:t>
            </a:r>
            <a:br>
              <a:rPr lang="en-US" sz="1200">
                <a:latin typeface="Montserrat"/>
                <a:ea typeface="Montserrat"/>
                <a:cs typeface="Montserrat"/>
                <a:sym typeface="Montserrat"/>
              </a:rPr>
            </a:br>
            <a:r>
              <a:rPr lang="en-US" sz="1200">
                <a:latin typeface="Montserrat"/>
                <a:ea typeface="Montserrat"/>
                <a:cs typeface="Montserrat"/>
                <a:sym typeface="Montserrat"/>
              </a:rPr>
              <a:t>CAMARA guidelines</a:t>
            </a:r>
            <a:endParaRPr sz="1200"/>
          </a:p>
        </p:txBody>
      </p:sp>
      <p:sp>
        <p:nvSpPr>
          <p:cNvPr id="489" name="Google Shape;489;p20"/>
          <p:cNvSpPr txBox="1"/>
          <p:nvPr/>
        </p:nvSpPr>
        <p:spPr>
          <a:xfrm>
            <a:off x="1526532" y="6093614"/>
            <a:ext cx="84690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For details see:</a:t>
            </a:r>
            <a:r>
              <a:rPr lang="en-US" sz="1200" b="1">
                <a:solidFill>
                  <a:srgbClr val="3A9BF3"/>
                </a:solidFill>
                <a:latin typeface="Montserrat"/>
                <a:ea typeface="Montserrat"/>
                <a:cs typeface="Montserrat"/>
                <a:sym typeface="Montserrat"/>
              </a:rPr>
              <a:t> </a:t>
            </a:r>
            <a:r>
              <a:rPr lang="en-US" sz="1200" u="sng">
                <a:solidFill>
                  <a:srgbClr val="3A9BF3"/>
                </a:solidFill>
                <a:latin typeface="Montserrat Medium"/>
                <a:ea typeface="Montserrat Medium"/>
                <a:cs typeface="Montserrat Medium"/>
                <a:sym typeface="Montserrat Medium"/>
              </a:rPr>
              <a:t>https://wiki.camaraproject.org/display/CAM/Meta-release+Process</a:t>
            </a:r>
            <a:endParaRPr sz="1200" u="sng">
              <a:solidFill>
                <a:srgbClr val="3A9BF3"/>
              </a:solidFill>
              <a:latin typeface="Montserrat Medium"/>
              <a:ea typeface="Montserrat Medium"/>
              <a:cs typeface="Montserrat Medium"/>
              <a:sym typeface="Montserrat Medium"/>
            </a:endParaRPr>
          </a:p>
        </p:txBody>
      </p:sp>
      <p:sp>
        <p:nvSpPr>
          <p:cNvPr id="490" name="Google Shape;490;p20"/>
          <p:cNvSpPr txBox="1"/>
          <p:nvPr/>
        </p:nvSpPr>
        <p:spPr>
          <a:xfrm>
            <a:off x="6857701" y="259720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Medium"/>
                <a:ea typeface="Montserrat Medium"/>
                <a:cs typeface="Montserrat Medium"/>
                <a:sym typeface="Montserrat Medium"/>
              </a:rPr>
              <a:t>Alpha</a:t>
            </a:r>
            <a:endParaRPr sz="500">
              <a:solidFill>
                <a:schemeClr val="dk2"/>
              </a:solidFill>
              <a:latin typeface="Montserrat Medium"/>
              <a:ea typeface="Montserrat Medium"/>
              <a:cs typeface="Montserrat Medium"/>
              <a:sym typeface="Montserrat Medium"/>
            </a:endParaRPr>
          </a:p>
        </p:txBody>
      </p:sp>
      <p:sp>
        <p:nvSpPr>
          <p:cNvPr id="491" name="Google Shape;491;p20"/>
          <p:cNvSpPr txBox="1"/>
          <p:nvPr/>
        </p:nvSpPr>
        <p:spPr>
          <a:xfrm>
            <a:off x="7454501" y="3076525"/>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a:ea typeface="Montserrat"/>
                <a:cs typeface="Montserrat"/>
                <a:sym typeface="Montserrat"/>
              </a:rPr>
              <a:t>RC</a:t>
            </a:r>
            <a:endParaRPr sz="500">
              <a:solidFill>
                <a:schemeClr val="dk2"/>
              </a:solidFill>
            </a:endParaRPr>
          </a:p>
        </p:txBody>
      </p:sp>
      <p:sp>
        <p:nvSpPr>
          <p:cNvPr id="492" name="Google Shape;492;p20"/>
          <p:cNvSpPr txBox="1"/>
          <p:nvPr/>
        </p:nvSpPr>
        <p:spPr>
          <a:xfrm>
            <a:off x="7619401" y="42133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a:ea typeface="Montserrat"/>
                <a:cs typeface="Montserrat"/>
                <a:sym typeface="Montserrat"/>
              </a:rPr>
              <a:t>RC</a:t>
            </a:r>
            <a:endParaRPr sz="500">
              <a:solidFill>
                <a:schemeClr val="dk2"/>
              </a:solidFill>
            </a:endParaRPr>
          </a:p>
        </p:txBody>
      </p:sp>
      <p:sp>
        <p:nvSpPr>
          <p:cNvPr id="493" name="Google Shape;493;p20"/>
          <p:cNvSpPr txBox="1"/>
          <p:nvPr/>
        </p:nvSpPr>
        <p:spPr>
          <a:xfrm>
            <a:off x="8188351" y="2604175"/>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1"/>
                </a:solidFill>
                <a:latin typeface="Montserrat Medium"/>
                <a:ea typeface="Montserrat Medium"/>
                <a:cs typeface="Montserrat Medium"/>
                <a:sym typeface="Montserrat Medium"/>
              </a:rPr>
              <a:t>RC</a:t>
            </a:r>
            <a:endParaRPr sz="500">
              <a:latin typeface="Montserrat Medium"/>
              <a:ea typeface="Montserrat Medium"/>
              <a:cs typeface="Montserrat Medium"/>
              <a:sym typeface="Montserrat Medium"/>
            </a:endParaRPr>
          </a:p>
        </p:txBody>
      </p:sp>
      <p:sp>
        <p:nvSpPr>
          <p:cNvPr id="494" name="Google Shape;494;p20"/>
          <p:cNvSpPr txBox="1"/>
          <p:nvPr/>
        </p:nvSpPr>
        <p:spPr>
          <a:xfrm>
            <a:off x="8593925" y="3481913"/>
            <a:ext cx="677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Fall Meta-</a:t>
            </a:r>
            <a:endParaRPr sz="800">
              <a:solidFill>
                <a:srgbClr val="3A9BF3"/>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release</a:t>
            </a:r>
            <a:endParaRPr sz="800">
              <a:solidFill>
                <a:srgbClr val="3A9BF3"/>
              </a:solidFill>
              <a:latin typeface="Montserrat Medium"/>
              <a:ea typeface="Montserrat Medium"/>
              <a:cs typeface="Montserrat Medium"/>
              <a:sym typeface="Montserrat Medium"/>
            </a:endParaRPr>
          </a:p>
        </p:txBody>
      </p:sp>
      <p:sp>
        <p:nvSpPr>
          <p:cNvPr id="495" name="Google Shape;495;p20"/>
          <p:cNvSpPr txBox="1"/>
          <p:nvPr/>
        </p:nvSpPr>
        <p:spPr>
          <a:xfrm>
            <a:off x="6128962" y="3481913"/>
            <a:ext cx="677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Spring Meta-</a:t>
            </a:r>
            <a:endParaRPr sz="800">
              <a:solidFill>
                <a:srgbClr val="3A9BF3"/>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release</a:t>
            </a:r>
            <a:endParaRPr sz="800">
              <a:solidFill>
                <a:srgbClr val="3A9BF3"/>
              </a:solidFill>
              <a:latin typeface="Montserrat Medium"/>
              <a:ea typeface="Montserrat Medium"/>
              <a:cs typeface="Montserrat Medium"/>
              <a:sym typeface="Montserrat Medium"/>
            </a:endParaRPr>
          </a:p>
        </p:txBody>
      </p:sp>
      <p:sp>
        <p:nvSpPr>
          <p:cNvPr id="496" name="Google Shape;496;p20"/>
          <p:cNvSpPr/>
          <p:nvPr/>
        </p:nvSpPr>
        <p:spPr>
          <a:xfrm>
            <a:off x="6908232" y="4624845"/>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
          </a:p>
        </p:txBody>
      </p:sp>
      <p:sp>
        <p:nvSpPr>
          <p:cNvPr id="497" name="Google Shape;497;p20"/>
          <p:cNvSpPr/>
          <p:nvPr/>
        </p:nvSpPr>
        <p:spPr>
          <a:xfrm>
            <a:off x="8238881" y="4624857"/>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a:p>
        </p:txBody>
      </p:sp>
      <p:sp>
        <p:nvSpPr>
          <p:cNvPr id="498" name="Google Shape;498;p20"/>
          <p:cNvSpPr txBox="1"/>
          <p:nvPr/>
        </p:nvSpPr>
        <p:spPr>
          <a:xfrm>
            <a:off x="6857689" y="46926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Medium"/>
                <a:ea typeface="Montserrat Medium"/>
                <a:cs typeface="Montserrat Medium"/>
                <a:sym typeface="Montserrat Medium"/>
              </a:rPr>
              <a:t>RC</a:t>
            </a:r>
            <a:endParaRPr sz="500">
              <a:solidFill>
                <a:schemeClr val="dk2"/>
              </a:solidFill>
              <a:latin typeface="Montserrat Medium"/>
              <a:ea typeface="Montserrat Medium"/>
              <a:cs typeface="Montserrat Medium"/>
              <a:sym typeface="Montserrat Medium"/>
            </a:endParaRPr>
          </a:p>
        </p:txBody>
      </p:sp>
      <p:sp>
        <p:nvSpPr>
          <p:cNvPr id="499" name="Google Shape;499;p20"/>
          <p:cNvSpPr txBox="1"/>
          <p:nvPr/>
        </p:nvSpPr>
        <p:spPr>
          <a:xfrm>
            <a:off x="8188339" y="46926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1"/>
                </a:solidFill>
                <a:latin typeface="Montserrat Medium"/>
                <a:ea typeface="Montserrat Medium"/>
                <a:cs typeface="Montserrat Medium"/>
                <a:sym typeface="Montserrat Medium"/>
              </a:rPr>
              <a:t>Alpha</a:t>
            </a:r>
            <a:endParaRPr sz="500">
              <a:latin typeface="Montserrat Medium"/>
              <a:ea typeface="Montserrat Medium"/>
              <a:cs typeface="Montserrat Medium"/>
              <a:sym typeface="Montserrat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g3128783cbcc_0_0"/>
          <p:cNvSpPr/>
          <p:nvPr/>
        </p:nvSpPr>
        <p:spPr>
          <a:xfrm>
            <a:off x="4930475" y="1721875"/>
            <a:ext cx="6402600" cy="208500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Updated </a:t>
            </a:r>
            <a:r>
              <a:rPr lang="en-US" sz="1200" b="1">
                <a:solidFill>
                  <a:srgbClr val="3A9BF3"/>
                </a:solidFill>
                <a:latin typeface="Montserrat"/>
                <a:ea typeface="Montserrat"/>
                <a:cs typeface="Montserrat"/>
                <a:sym typeface="Montserrat"/>
              </a:rPr>
              <a:t>i</a:t>
            </a:r>
            <a:r>
              <a:rPr lang="en-US" sz="1200" b="1" i="0" u="none" strike="noStrike" cap="none">
                <a:solidFill>
                  <a:srgbClr val="3A9BF3"/>
                </a:solidFill>
                <a:latin typeface="Montserrat"/>
                <a:ea typeface="Montserrat"/>
                <a:cs typeface="Montserrat"/>
                <a:sym typeface="Montserrat"/>
              </a:rPr>
              <a:t>nitial CAMARA APIs (v0.y.z)</a:t>
            </a:r>
            <a:endParaRPr sz="1200" b="1">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0" i="0" u="none" strike="noStrike" cap="none">
                <a:solidFill>
                  <a:srgbClr val="000000"/>
                </a:solidFill>
                <a:latin typeface="Montserrat Light"/>
                <a:ea typeface="Montserrat Light"/>
                <a:cs typeface="Montserrat Light"/>
                <a:sym typeface="Montserrat Light"/>
              </a:rPr>
              <a:t>Previous versions launched in at least one market</a:t>
            </a:r>
            <a:r>
              <a:rPr lang="en-US" sz="1200" b="0" i="0" u="none" strike="noStrike" cap="none" baseline="30000">
                <a:solidFill>
                  <a:srgbClr val="000000"/>
                </a:solidFill>
                <a:latin typeface="Montserrat Light"/>
                <a:ea typeface="Montserrat Light"/>
                <a:cs typeface="Montserrat Light"/>
                <a:sym typeface="Montserrat Light"/>
              </a:rPr>
              <a:t>1</a:t>
            </a:r>
            <a:endParaRPr sz="1200" b="0" i="0" u="none" strike="noStrike" cap="none" baseline="30000">
              <a:solidFill>
                <a:srgbClr val="000000"/>
              </a:solidFill>
              <a:latin typeface="Montserrat Light"/>
              <a:ea typeface="Montserrat Light"/>
              <a:cs typeface="Montserrat Light"/>
              <a:sym typeface="Montserrat Light"/>
            </a:endParaRPr>
          </a:p>
        </p:txBody>
      </p:sp>
      <p:sp>
        <p:nvSpPr>
          <p:cNvPr id="507" name="Google Shape;507;g3128783cbcc_0_0"/>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Meta-release Fall 2024</a:t>
            </a:r>
            <a:endParaRPr/>
          </a:p>
        </p:txBody>
      </p:sp>
      <p:sp>
        <p:nvSpPr>
          <p:cNvPr id="508" name="Google Shape;508;g3128783cbcc_0_0"/>
          <p:cNvSpPr/>
          <p:nvPr/>
        </p:nvSpPr>
        <p:spPr>
          <a:xfrm>
            <a:off x="181000" y="1733175"/>
            <a:ext cx="4667100" cy="208500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Stable CAMARA APIs (v1.0.0)</a:t>
            </a:r>
            <a:endParaRPr sz="1200" b="1">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0" i="0" u="none" strike="noStrike" cap="none">
                <a:solidFill>
                  <a:srgbClr val="000000"/>
                </a:solidFill>
                <a:latin typeface="Montserrat Light"/>
                <a:ea typeface="Montserrat Light"/>
                <a:cs typeface="Montserrat Light"/>
                <a:sym typeface="Montserrat Light"/>
              </a:rPr>
              <a:t>Previous versions launched in at least one market</a:t>
            </a:r>
            <a:r>
              <a:rPr lang="en-US" sz="1200" b="0" i="0" u="none" strike="noStrike" cap="none" baseline="30000">
                <a:solidFill>
                  <a:srgbClr val="000000"/>
                </a:solidFill>
                <a:latin typeface="Montserrat Light"/>
                <a:ea typeface="Montserrat Light"/>
                <a:cs typeface="Montserrat Light"/>
                <a:sym typeface="Montserrat Light"/>
              </a:rPr>
              <a:t>1</a:t>
            </a:r>
            <a:endParaRPr sz="1200" b="0" i="0" u="none" strike="noStrike" cap="none" baseline="30000">
              <a:solidFill>
                <a:srgbClr val="000000"/>
              </a:solidFill>
              <a:latin typeface="Montserrat Light"/>
              <a:ea typeface="Montserrat Light"/>
              <a:cs typeface="Montserrat Light"/>
              <a:sym typeface="Montserrat Light"/>
            </a:endParaRPr>
          </a:p>
        </p:txBody>
      </p:sp>
      <p:sp>
        <p:nvSpPr>
          <p:cNvPr id="509" name="Google Shape;509;g3128783cbcc_0_0"/>
          <p:cNvSpPr/>
          <p:nvPr/>
        </p:nvSpPr>
        <p:spPr>
          <a:xfrm>
            <a:off x="183125" y="3882650"/>
            <a:ext cx="11155800" cy="1066500"/>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New initial APIs (v0.y.z)</a:t>
            </a:r>
            <a:br>
              <a:rPr lang="en-US" sz="1600" b="0" i="0" u="none" strike="noStrike" cap="none">
                <a:solidFill>
                  <a:srgbClr val="000000"/>
                </a:solidFill>
                <a:latin typeface="Montserrat Light"/>
                <a:ea typeface="Montserrat Light"/>
                <a:cs typeface="Montserrat Light"/>
                <a:sym typeface="Montserrat Light"/>
              </a:rPr>
            </a:br>
            <a:endParaRPr sz="1400" b="0" i="0" u="none" strike="noStrike" cap="none">
              <a:solidFill>
                <a:srgbClr val="000000"/>
              </a:solidFill>
              <a:latin typeface="Montserrat Light"/>
              <a:ea typeface="Montserrat Light"/>
              <a:cs typeface="Montserrat Light"/>
              <a:sym typeface="Montserrat Light"/>
            </a:endParaRPr>
          </a:p>
        </p:txBody>
      </p:sp>
      <p:sp>
        <p:nvSpPr>
          <p:cNvPr id="510" name="Google Shape;510;g3128783cbcc_0_0"/>
          <p:cNvSpPr/>
          <p:nvPr/>
        </p:nvSpPr>
        <p:spPr>
          <a:xfrm>
            <a:off x="184200" y="5025025"/>
            <a:ext cx="11155800" cy="1066500"/>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spcBef>
                <a:spcPts val="0"/>
              </a:spcBef>
              <a:spcAft>
                <a:spcPts val="0"/>
              </a:spcAft>
              <a:buNone/>
            </a:pPr>
            <a:r>
              <a:rPr lang="en-US" sz="1200" b="1" i="0" u="none" strike="noStrike" cap="none">
                <a:solidFill>
                  <a:srgbClr val="3A9BF3"/>
                </a:solidFill>
                <a:latin typeface="Montserrat"/>
                <a:ea typeface="Montserrat"/>
                <a:cs typeface="Montserrat"/>
                <a:sym typeface="Montserrat"/>
              </a:rPr>
              <a:t>New initial APIs to subscribe for event notifications in CloudEvents format (v0.y.z)</a:t>
            </a:r>
            <a:endParaRPr sz="1200" b="1" i="0" u="none" strike="noStrike" cap="none">
              <a:solidFill>
                <a:srgbClr val="3A9BF3"/>
              </a:solidFill>
              <a:latin typeface="Montserrat"/>
              <a:ea typeface="Montserrat"/>
              <a:cs typeface="Montserrat"/>
              <a:sym typeface="Montserrat"/>
            </a:endParaRPr>
          </a:p>
        </p:txBody>
      </p:sp>
      <p:sp>
        <p:nvSpPr>
          <p:cNvPr id="511" name="Google Shape;511;g3128783cbcc_0_0"/>
          <p:cNvSpPr txBox="1"/>
          <p:nvPr/>
        </p:nvSpPr>
        <p:spPr>
          <a:xfrm>
            <a:off x="1401695" y="3413243"/>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Sim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Swap</a:t>
            </a:r>
            <a:endParaRPr sz="1400" b="1" i="0" u="none" strike="noStrike" cap="none">
              <a:solidFill>
                <a:srgbClr val="000000"/>
              </a:solidFill>
              <a:latin typeface="Montserrat"/>
              <a:ea typeface="Montserrat"/>
              <a:cs typeface="Montserrat"/>
              <a:sym typeface="Montserrat"/>
            </a:endParaRPr>
          </a:p>
        </p:txBody>
      </p:sp>
      <p:pic>
        <p:nvPicPr>
          <p:cNvPr id="512" name="Google Shape;512;g3128783cbcc_0_0"/>
          <p:cNvPicPr preferRelativeResize="0"/>
          <p:nvPr/>
        </p:nvPicPr>
        <p:blipFill rotWithShape="1">
          <a:blip r:embed="rId3">
            <a:alphaModFix/>
          </a:blip>
          <a:srcRect/>
          <a:stretch/>
        </p:blipFill>
        <p:spPr>
          <a:xfrm>
            <a:off x="1709236" y="3070974"/>
            <a:ext cx="299327" cy="299350"/>
          </a:xfrm>
          <a:prstGeom prst="rect">
            <a:avLst/>
          </a:prstGeom>
          <a:noFill/>
          <a:ln>
            <a:noFill/>
          </a:ln>
        </p:spPr>
      </p:pic>
      <p:sp>
        <p:nvSpPr>
          <p:cNvPr id="513" name="Google Shape;513;g3128783cbcc_0_0"/>
          <p:cNvSpPr txBox="1"/>
          <p:nvPr/>
        </p:nvSpPr>
        <p:spPr>
          <a:xfrm>
            <a:off x="3147082" y="2632253"/>
            <a:ext cx="1066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Location</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Verification</a:t>
            </a:r>
            <a:endParaRPr sz="1400" b="1" i="0" u="none" strike="noStrike" cap="none">
              <a:solidFill>
                <a:srgbClr val="000000"/>
              </a:solidFill>
              <a:latin typeface="Montserrat"/>
              <a:ea typeface="Montserrat"/>
              <a:cs typeface="Montserrat"/>
              <a:sym typeface="Montserrat"/>
            </a:endParaRPr>
          </a:p>
        </p:txBody>
      </p:sp>
      <p:grpSp>
        <p:nvGrpSpPr>
          <p:cNvPr id="514" name="Google Shape;514;g3128783cbcc_0_0"/>
          <p:cNvGrpSpPr/>
          <p:nvPr/>
        </p:nvGrpSpPr>
        <p:grpSpPr>
          <a:xfrm>
            <a:off x="3500704" y="2242800"/>
            <a:ext cx="373380" cy="330667"/>
            <a:chOff x="110067" y="275988"/>
            <a:chExt cx="533400" cy="745585"/>
          </a:xfrm>
        </p:grpSpPr>
        <p:sp>
          <p:nvSpPr>
            <p:cNvPr id="515" name="Google Shape;515;g3128783cbcc_0_0"/>
            <p:cNvSpPr/>
            <p:nvPr/>
          </p:nvSpPr>
          <p:spPr>
            <a:xfrm>
              <a:off x="110067" y="747073"/>
              <a:ext cx="533400" cy="274500"/>
            </a:xfrm>
            <a:prstGeom prst="ellipse">
              <a:avLst/>
            </a:prstGeom>
            <a:noFill/>
            <a:ln w="19050" cap="flat" cmpd="sng">
              <a:solidFill>
                <a:schemeClr val="dk1"/>
              </a:solidFill>
              <a:prstDash val="dot"/>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516" name="Google Shape;516;g3128783cbcc_0_0"/>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517" name="Google Shape;517;g3128783cbcc_0_0"/>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sp>
        <p:nvSpPr>
          <p:cNvPr id="518" name="Google Shape;518;g3128783cbcc_0_0"/>
          <p:cNvSpPr txBox="1"/>
          <p:nvPr/>
        </p:nvSpPr>
        <p:spPr>
          <a:xfrm>
            <a:off x="5372633" y="2590375"/>
            <a:ext cx="1002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Carrier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Billing</a:t>
            </a:r>
            <a:endParaRPr sz="1400" b="1" i="0" u="none" strike="noStrike" cap="none">
              <a:solidFill>
                <a:srgbClr val="000000"/>
              </a:solidFill>
              <a:latin typeface="Montserrat"/>
              <a:ea typeface="Montserrat"/>
              <a:cs typeface="Montserrat"/>
              <a:sym typeface="Montserrat"/>
            </a:endParaRPr>
          </a:p>
        </p:txBody>
      </p:sp>
      <p:pic>
        <p:nvPicPr>
          <p:cNvPr id="519" name="Google Shape;519;g3128783cbcc_0_0" descr="Credit card outline"/>
          <p:cNvPicPr preferRelativeResize="0"/>
          <p:nvPr/>
        </p:nvPicPr>
        <p:blipFill rotWithShape="1">
          <a:blip r:embed="rId4">
            <a:alphaModFix/>
          </a:blip>
          <a:srcRect/>
          <a:stretch/>
        </p:blipFill>
        <p:spPr>
          <a:xfrm>
            <a:off x="5667852" y="2182767"/>
            <a:ext cx="411840" cy="411845"/>
          </a:xfrm>
          <a:prstGeom prst="rect">
            <a:avLst/>
          </a:prstGeom>
          <a:noFill/>
          <a:ln>
            <a:noFill/>
          </a:ln>
        </p:spPr>
      </p:pic>
      <p:sp>
        <p:nvSpPr>
          <p:cNvPr id="520" name="Google Shape;520;g3128783cbcc_0_0"/>
          <p:cNvSpPr txBox="1"/>
          <p:nvPr/>
        </p:nvSpPr>
        <p:spPr>
          <a:xfrm>
            <a:off x="2420007" y="3420659"/>
            <a:ext cx="1173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Simple Edge Discovery</a:t>
            </a:r>
            <a:endParaRPr sz="1400" b="1" i="0" u="none" strike="noStrike" cap="none">
              <a:solidFill>
                <a:srgbClr val="000000"/>
              </a:solidFill>
              <a:latin typeface="Montserrat"/>
              <a:ea typeface="Montserrat"/>
              <a:cs typeface="Montserrat"/>
              <a:sym typeface="Montserrat"/>
            </a:endParaRPr>
          </a:p>
        </p:txBody>
      </p:sp>
      <p:grpSp>
        <p:nvGrpSpPr>
          <p:cNvPr id="521" name="Google Shape;521;g3128783cbcc_0_0"/>
          <p:cNvGrpSpPr/>
          <p:nvPr/>
        </p:nvGrpSpPr>
        <p:grpSpPr>
          <a:xfrm>
            <a:off x="2726655" y="2969432"/>
            <a:ext cx="560288" cy="531530"/>
            <a:chOff x="11045276" y="198192"/>
            <a:chExt cx="492431" cy="492431"/>
          </a:xfrm>
        </p:grpSpPr>
        <p:pic>
          <p:nvPicPr>
            <p:cNvPr id="522" name="Google Shape;522;g3128783cbcc_0_0" descr="Cloud outline"/>
            <p:cNvPicPr preferRelativeResize="0"/>
            <p:nvPr/>
          </p:nvPicPr>
          <p:blipFill rotWithShape="1">
            <a:blip r:embed="rId5">
              <a:alphaModFix/>
            </a:blip>
            <a:srcRect/>
            <a:stretch/>
          </p:blipFill>
          <p:spPr>
            <a:xfrm>
              <a:off x="11045276" y="198192"/>
              <a:ext cx="492431" cy="492431"/>
            </a:xfrm>
            <a:prstGeom prst="rect">
              <a:avLst/>
            </a:prstGeom>
            <a:noFill/>
            <a:ln>
              <a:noFill/>
            </a:ln>
          </p:spPr>
        </p:pic>
        <p:pic>
          <p:nvPicPr>
            <p:cNvPr id="523" name="Google Shape;523;g3128783cbcc_0_0" descr="Magnifying glass outline"/>
            <p:cNvPicPr preferRelativeResize="0"/>
            <p:nvPr/>
          </p:nvPicPr>
          <p:blipFill rotWithShape="1">
            <a:blip r:embed="rId6">
              <a:alphaModFix/>
            </a:blip>
            <a:srcRect/>
            <a:stretch/>
          </p:blipFill>
          <p:spPr>
            <a:xfrm>
              <a:off x="11204598" y="386677"/>
              <a:ext cx="173786" cy="173786"/>
            </a:xfrm>
            <a:prstGeom prst="rect">
              <a:avLst/>
            </a:prstGeom>
            <a:noFill/>
            <a:ln>
              <a:noFill/>
            </a:ln>
          </p:spPr>
        </p:pic>
      </p:grpSp>
      <p:sp>
        <p:nvSpPr>
          <p:cNvPr id="524" name="Google Shape;524;g3128783cbcc_0_0"/>
          <p:cNvSpPr txBox="1"/>
          <p:nvPr/>
        </p:nvSpPr>
        <p:spPr>
          <a:xfrm>
            <a:off x="6540313" y="2590375"/>
            <a:ext cx="12978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Device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Roaming Status</a:t>
            </a:r>
            <a:br>
              <a:rPr lang="en-US" sz="1100" b="0" i="0" u="none" strike="noStrike" cap="none">
                <a:solidFill>
                  <a:srgbClr val="000000"/>
                </a:solidFill>
                <a:latin typeface="Montserrat Light"/>
                <a:ea typeface="Montserrat Light"/>
                <a:cs typeface="Montserrat Light"/>
                <a:sym typeface="Montserrat Light"/>
              </a:rPr>
            </a:br>
            <a:endParaRPr sz="1400" b="0" i="0" u="none" strike="noStrike" cap="none">
              <a:solidFill>
                <a:srgbClr val="000000"/>
              </a:solidFill>
              <a:latin typeface="Montserrat Light"/>
              <a:ea typeface="Montserrat Light"/>
              <a:cs typeface="Montserrat Light"/>
              <a:sym typeface="Montserrat Light"/>
            </a:endParaRPr>
          </a:p>
        </p:txBody>
      </p:sp>
      <p:grpSp>
        <p:nvGrpSpPr>
          <p:cNvPr id="525" name="Google Shape;525;g3128783cbcc_0_0"/>
          <p:cNvGrpSpPr/>
          <p:nvPr/>
        </p:nvGrpSpPr>
        <p:grpSpPr>
          <a:xfrm>
            <a:off x="7007854" y="2207289"/>
            <a:ext cx="362732" cy="362781"/>
            <a:chOff x="8745646" y="112631"/>
            <a:chExt cx="483063" cy="483063"/>
          </a:xfrm>
        </p:grpSpPr>
        <p:pic>
          <p:nvPicPr>
            <p:cNvPr id="526" name="Google Shape;526;g3128783cbcc_0_0" descr="Smart Phone outline"/>
            <p:cNvPicPr preferRelativeResize="0"/>
            <p:nvPr/>
          </p:nvPicPr>
          <p:blipFill rotWithShape="1">
            <a:blip r:embed="rId7">
              <a:alphaModFix/>
            </a:blip>
            <a:srcRect/>
            <a:stretch/>
          </p:blipFill>
          <p:spPr>
            <a:xfrm>
              <a:off x="8745646" y="112631"/>
              <a:ext cx="483063" cy="483063"/>
            </a:xfrm>
            <a:prstGeom prst="rect">
              <a:avLst/>
            </a:prstGeom>
            <a:noFill/>
            <a:ln>
              <a:noFill/>
            </a:ln>
          </p:spPr>
        </p:pic>
        <p:pic>
          <p:nvPicPr>
            <p:cNvPr id="527" name="Google Shape;527;g3128783cbcc_0_0" descr="World outline"/>
            <p:cNvPicPr preferRelativeResize="0"/>
            <p:nvPr/>
          </p:nvPicPr>
          <p:blipFill rotWithShape="1">
            <a:blip r:embed="rId8">
              <a:alphaModFix/>
            </a:blip>
            <a:srcRect l="3510" t="1820" r="-3509" b="-1819"/>
            <a:stretch/>
          </p:blipFill>
          <p:spPr>
            <a:xfrm rot="1645616" flipH="1">
              <a:off x="8883107" y="261061"/>
              <a:ext cx="189144" cy="189144"/>
            </a:xfrm>
            <a:prstGeom prst="rect">
              <a:avLst/>
            </a:prstGeom>
            <a:noFill/>
            <a:ln>
              <a:noFill/>
            </a:ln>
          </p:spPr>
        </p:pic>
      </p:grpSp>
      <p:sp>
        <p:nvSpPr>
          <p:cNvPr id="528" name="Google Shape;528;g3128783cbcc_0_0"/>
          <p:cNvSpPr txBox="1"/>
          <p:nvPr/>
        </p:nvSpPr>
        <p:spPr>
          <a:xfrm>
            <a:off x="9756510" y="2573931"/>
            <a:ext cx="744600" cy="36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KYC</a:t>
            </a:r>
            <a:r>
              <a:rPr lang="en-US" sz="1100" b="1" i="0" u="none" strike="noStrike" cap="none" baseline="30000">
                <a:solidFill>
                  <a:srgbClr val="000000"/>
                </a:solidFill>
                <a:latin typeface="Montserrat"/>
                <a:ea typeface="Montserrat"/>
                <a:cs typeface="Montserrat"/>
                <a:sym typeface="Montserrat"/>
              </a:rPr>
              <a:t>3</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Match</a:t>
            </a:r>
            <a:endParaRPr sz="1400" b="1" i="0" u="none" strike="noStrike" cap="none">
              <a:solidFill>
                <a:srgbClr val="000000"/>
              </a:solidFill>
              <a:latin typeface="Montserrat"/>
              <a:ea typeface="Montserrat"/>
              <a:cs typeface="Montserrat"/>
              <a:sym typeface="Montserrat"/>
            </a:endParaRPr>
          </a:p>
        </p:txBody>
      </p:sp>
      <p:grpSp>
        <p:nvGrpSpPr>
          <p:cNvPr id="529" name="Google Shape;529;g3128783cbcc_0_0"/>
          <p:cNvGrpSpPr/>
          <p:nvPr/>
        </p:nvGrpSpPr>
        <p:grpSpPr>
          <a:xfrm>
            <a:off x="9900336" y="2205157"/>
            <a:ext cx="456936" cy="367068"/>
            <a:chOff x="9835305" y="2203087"/>
            <a:chExt cx="608518" cy="488772"/>
          </a:xfrm>
        </p:grpSpPr>
        <p:sp>
          <p:nvSpPr>
            <p:cNvPr id="530" name="Google Shape;530;g3128783cbcc_0_0"/>
            <p:cNvSpPr/>
            <p:nvPr/>
          </p:nvSpPr>
          <p:spPr>
            <a:xfrm>
              <a:off x="10101435" y="2466650"/>
              <a:ext cx="66872" cy="45708"/>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nvGrpSpPr>
            <p:cNvPr id="531" name="Google Shape;531;g3128783cbcc_0_0"/>
            <p:cNvGrpSpPr/>
            <p:nvPr/>
          </p:nvGrpSpPr>
          <p:grpSpPr>
            <a:xfrm>
              <a:off x="9835305" y="2203087"/>
              <a:ext cx="608518" cy="488772"/>
              <a:chOff x="11244985" y="238371"/>
              <a:chExt cx="896990" cy="611042"/>
            </a:xfrm>
          </p:grpSpPr>
          <p:pic>
            <p:nvPicPr>
              <p:cNvPr id="532" name="Google Shape;532;g3128783cbcc_0_0" descr="User outline"/>
              <p:cNvPicPr preferRelativeResize="0"/>
              <p:nvPr/>
            </p:nvPicPr>
            <p:blipFill rotWithShape="1">
              <a:blip r:embed="rId9">
                <a:alphaModFix/>
              </a:blip>
              <a:srcRect/>
              <a:stretch/>
            </p:blipFill>
            <p:spPr>
              <a:xfrm>
                <a:off x="11494035" y="311642"/>
                <a:ext cx="389382" cy="389382"/>
              </a:xfrm>
              <a:prstGeom prst="rect">
                <a:avLst/>
              </a:prstGeom>
              <a:noFill/>
              <a:ln>
                <a:noFill/>
              </a:ln>
            </p:spPr>
          </p:pic>
          <p:pic>
            <p:nvPicPr>
              <p:cNvPr id="533" name="Google Shape;533;g3128783cbcc_0_0" descr="Smart Phone outline"/>
              <p:cNvPicPr preferRelativeResize="0"/>
              <p:nvPr/>
            </p:nvPicPr>
            <p:blipFill rotWithShape="1">
              <a:blip r:embed="rId7">
                <a:alphaModFix/>
              </a:blip>
              <a:srcRect/>
              <a:stretch/>
            </p:blipFill>
            <p:spPr>
              <a:xfrm>
                <a:off x="11244985" y="238371"/>
                <a:ext cx="896990" cy="611042"/>
              </a:xfrm>
              <a:prstGeom prst="rect">
                <a:avLst/>
              </a:prstGeom>
              <a:noFill/>
              <a:ln>
                <a:noFill/>
              </a:ln>
            </p:spPr>
          </p:pic>
        </p:grpSp>
      </p:grpSp>
      <p:sp>
        <p:nvSpPr>
          <p:cNvPr id="534" name="Google Shape;534;g3128783cbcc_0_0"/>
          <p:cNvSpPr txBox="1"/>
          <p:nvPr/>
        </p:nvSpPr>
        <p:spPr>
          <a:xfrm>
            <a:off x="6278675" y="4533607"/>
            <a:ext cx="1108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Connectivity</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Insights</a:t>
            </a:r>
            <a:endParaRPr/>
          </a:p>
        </p:txBody>
      </p:sp>
      <p:sp>
        <p:nvSpPr>
          <p:cNvPr id="535" name="Google Shape;535;g3128783cbcc_0_0"/>
          <p:cNvSpPr txBox="1"/>
          <p:nvPr/>
        </p:nvSpPr>
        <p:spPr>
          <a:xfrm>
            <a:off x="2359719" y="4533607"/>
            <a:ext cx="1212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Call Forwarding</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Signal</a:t>
            </a:r>
            <a:endParaRPr sz="1400" b="1" i="0" u="none" strike="noStrike" cap="none">
              <a:solidFill>
                <a:srgbClr val="000000"/>
              </a:solidFill>
              <a:latin typeface="Montserrat"/>
              <a:ea typeface="Montserrat"/>
              <a:cs typeface="Montserrat"/>
              <a:sym typeface="Montserrat"/>
            </a:endParaRPr>
          </a:p>
        </p:txBody>
      </p:sp>
      <p:sp>
        <p:nvSpPr>
          <p:cNvPr id="536" name="Google Shape;536;g3128783cbcc_0_0"/>
          <p:cNvSpPr txBox="1"/>
          <p:nvPr/>
        </p:nvSpPr>
        <p:spPr>
          <a:xfrm>
            <a:off x="7387157" y="5690986"/>
            <a:ext cx="11097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chemeClr val="dk1"/>
                </a:solidFill>
                <a:latin typeface="Montserrat"/>
                <a:ea typeface="Montserrat"/>
                <a:cs typeface="Montserrat"/>
                <a:sym typeface="Montserrat"/>
              </a:rPr>
              <a:t>Geofencing</a:t>
            </a:r>
            <a:r>
              <a:rPr lang="en-US" sz="1100" b="0" i="0" u="none" strike="noStrike" cap="none">
                <a:solidFill>
                  <a:schemeClr val="dk1"/>
                </a:solidFill>
                <a:latin typeface="Montserrat Light"/>
                <a:ea typeface="Montserrat Light"/>
                <a:cs typeface="Montserrat Light"/>
                <a:sym typeface="Montserrat Light"/>
              </a:rPr>
              <a:t> Subscriptions</a:t>
            </a:r>
            <a:endParaRPr sz="1400" b="0" i="0" u="none" strike="noStrike" cap="none">
              <a:solidFill>
                <a:schemeClr val="dk1"/>
              </a:solidFill>
              <a:latin typeface="Montserrat Light"/>
              <a:ea typeface="Montserrat Light"/>
              <a:cs typeface="Montserrat Light"/>
              <a:sym typeface="Montserrat Light"/>
            </a:endParaRPr>
          </a:p>
        </p:txBody>
      </p:sp>
      <p:sp>
        <p:nvSpPr>
          <p:cNvPr id="537" name="Google Shape;537;g3128783cbcc_0_0"/>
          <p:cNvSpPr txBox="1"/>
          <p:nvPr/>
        </p:nvSpPr>
        <p:spPr>
          <a:xfrm>
            <a:off x="9711237" y="4533607"/>
            <a:ext cx="921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QoD Provisioning</a:t>
            </a:r>
            <a:endParaRPr sz="1400" b="1" i="0" u="none" strike="noStrike" cap="none">
              <a:solidFill>
                <a:srgbClr val="000000"/>
              </a:solidFill>
              <a:latin typeface="Montserrat"/>
              <a:ea typeface="Montserrat"/>
              <a:cs typeface="Montserrat"/>
              <a:sym typeface="Montserrat"/>
            </a:endParaRPr>
          </a:p>
        </p:txBody>
      </p:sp>
      <p:sp>
        <p:nvSpPr>
          <p:cNvPr id="538" name="Google Shape;538;g3128783cbcc_0_0"/>
          <p:cNvSpPr txBox="1"/>
          <p:nvPr/>
        </p:nvSpPr>
        <p:spPr>
          <a:xfrm>
            <a:off x="758923" y="5690986"/>
            <a:ext cx="16902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a:solidFill>
                  <a:schemeClr val="dk1"/>
                </a:solidFill>
                <a:latin typeface="Montserrat"/>
                <a:ea typeface="Montserrat"/>
                <a:cs typeface="Montserrat"/>
                <a:sym typeface="Montserrat"/>
              </a:rPr>
              <a:t>Connectivity Insights </a:t>
            </a:r>
            <a:r>
              <a:rPr lang="en-US" sz="1100" b="0" i="0" u="none" strike="noStrike">
                <a:solidFill>
                  <a:schemeClr val="dk1"/>
                </a:solidFill>
                <a:latin typeface="Montserrat"/>
                <a:ea typeface="Montserrat"/>
                <a:cs typeface="Montserrat"/>
                <a:sym typeface="Montserrat"/>
              </a:rPr>
              <a:t>Subscriptions</a:t>
            </a:r>
            <a:endParaRPr sz="1400" b="0" i="0" u="none" strike="noStrike" cap="none">
              <a:solidFill>
                <a:schemeClr val="dk1"/>
              </a:solidFill>
              <a:latin typeface="Montserrat Light"/>
              <a:ea typeface="Montserrat Light"/>
              <a:cs typeface="Montserrat Light"/>
              <a:sym typeface="Montserrat Light"/>
            </a:endParaRPr>
          </a:p>
        </p:txBody>
      </p:sp>
      <p:sp>
        <p:nvSpPr>
          <p:cNvPr id="539" name="Google Shape;539;g3128783cbcc_0_0"/>
          <p:cNvSpPr txBox="1"/>
          <p:nvPr/>
        </p:nvSpPr>
        <p:spPr>
          <a:xfrm>
            <a:off x="2967406" y="5705981"/>
            <a:ext cx="1568100" cy="31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a:solidFill>
                  <a:schemeClr val="dk1"/>
                </a:solidFill>
                <a:latin typeface="Montserrat"/>
                <a:ea typeface="Montserrat"/>
                <a:cs typeface="Montserrat"/>
                <a:sym typeface="Montserrat"/>
              </a:rPr>
              <a:t>Device Reachability </a:t>
            </a:r>
            <a:r>
              <a:rPr lang="en-US" sz="1100" b="0" i="0" u="none" strike="noStrike">
                <a:solidFill>
                  <a:schemeClr val="dk1"/>
                </a:solidFill>
                <a:latin typeface="Montserrat"/>
                <a:ea typeface="Montserrat"/>
                <a:cs typeface="Montserrat"/>
                <a:sym typeface="Montserrat"/>
              </a:rPr>
              <a:t>Status Subscriptions</a:t>
            </a:r>
            <a:endParaRPr sz="1400" b="0" i="0" u="none" strike="noStrike" cap="none">
              <a:solidFill>
                <a:schemeClr val="dk1"/>
              </a:solidFill>
              <a:latin typeface="Montserrat Light"/>
              <a:ea typeface="Montserrat Light"/>
              <a:cs typeface="Montserrat Light"/>
              <a:sym typeface="Montserrat Light"/>
            </a:endParaRPr>
          </a:p>
        </p:txBody>
      </p:sp>
      <p:sp>
        <p:nvSpPr>
          <p:cNvPr id="540" name="Google Shape;540;g3128783cbcc_0_0"/>
          <p:cNvSpPr txBox="1"/>
          <p:nvPr/>
        </p:nvSpPr>
        <p:spPr>
          <a:xfrm>
            <a:off x="7998557" y="4533607"/>
            <a:ext cx="1008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Population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Density Data</a:t>
            </a:r>
            <a:endParaRPr sz="1400" b="1" i="0" u="none" strike="noStrike" cap="none">
              <a:solidFill>
                <a:srgbClr val="000000"/>
              </a:solidFill>
              <a:latin typeface="Montserrat"/>
              <a:ea typeface="Montserrat"/>
              <a:cs typeface="Montserrat"/>
              <a:sym typeface="Montserrat"/>
            </a:endParaRPr>
          </a:p>
        </p:txBody>
      </p:sp>
      <p:sp>
        <p:nvSpPr>
          <p:cNvPr id="541" name="Google Shape;541;g3128783cbcc_0_0"/>
          <p:cNvSpPr txBox="1"/>
          <p:nvPr/>
        </p:nvSpPr>
        <p:spPr>
          <a:xfrm>
            <a:off x="5180564" y="5690986"/>
            <a:ext cx="1561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a:solidFill>
                  <a:schemeClr val="dk1"/>
                </a:solidFill>
                <a:latin typeface="Montserrat"/>
                <a:ea typeface="Montserrat"/>
                <a:cs typeface="Montserrat"/>
                <a:sym typeface="Montserrat"/>
              </a:rPr>
              <a:t>Device Roaming </a:t>
            </a:r>
            <a:r>
              <a:rPr lang="en-US" sz="1100" b="0" i="0" u="none" strike="noStrike">
                <a:solidFill>
                  <a:schemeClr val="dk1"/>
                </a:solidFill>
                <a:latin typeface="Montserrat"/>
                <a:ea typeface="Montserrat"/>
                <a:cs typeface="Montserrat"/>
                <a:sym typeface="Montserrat"/>
              </a:rPr>
              <a:t>Status Subscriptions</a:t>
            </a:r>
            <a:endParaRPr sz="1400" b="0" i="0" u="none" strike="noStrike" cap="none">
              <a:solidFill>
                <a:schemeClr val="dk1"/>
              </a:solidFill>
              <a:latin typeface="Montserrat Light"/>
              <a:ea typeface="Montserrat Light"/>
              <a:cs typeface="Montserrat Light"/>
              <a:sym typeface="Montserrat Light"/>
            </a:endParaRPr>
          </a:p>
        </p:txBody>
      </p:sp>
      <p:sp>
        <p:nvSpPr>
          <p:cNvPr id="542" name="Google Shape;542;g3128783cbcc_0_0"/>
          <p:cNvSpPr txBox="1"/>
          <p:nvPr/>
        </p:nvSpPr>
        <p:spPr>
          <a:xfrm>
            <a:off x="9141836" y="5690986"/>
            <a:ext cx="1065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a:solidFill>
                  <a:schemeClr val="dk1"/>
                </a:solidFill>
                <a:latin typeface="Montserrat"/>
                <a:ea typeface="Montserrat"/>
                <a:cs typeface="Montserrat"/>
                <a:sym typeface="Montserrat"/>
              </a:rPr>
              <a:t>SIM Swap </a:t>
            </a:r>
            <a:r>
              <a:rPr lang="en-US" sz="1100" b="0" i="0" u="none" strike="noStrike">
                <a:solidFill>
                  <a:schemeClr val="dk1"/>
                </a:solidFill>
                <a:latin typeface="Montserrat"/>
                <a:ea typeface="Montserrat"/>
                <a:cs typeface="Montserrat"/>
                <a:sym typeface="Montserrat"/>
              </a:rPr>
              <a:t>Subscriptions</a:t>
            </a:r>
            <a:endParaRPr sz="1400" b="0" i="0" u="none" strike="noStrike" cap="none">
              <a:solidFill>
                <a:schemeClr val="dk1"/>
              </a:solidFill>
              <a:latin typeface="Montserrat Light"/>
              <a:ea typeface="Montserrat Light"/>
              <a:cs typeface="Montserrat Light"/>
              <a:sym typeface="Montserrat Light"/>
            </a:endParaRPr>
          </a:p>
        </p:txBody>
      </p:sp>
      <p:sp>
        <p:nvSpPr>
          <p:cNvPr id="543" name="Google Shape;543;g3128783cbcc_0_0"/>
          <p:cNvSpPr txBox="1"/>
          <p:nvPr/>
        </p:nvSpPr>
        <p:spPr>
          <a:xfrm>
            <a:off x="8003511" y="2590375"/>
            <a:ext cx="1587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Device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Reachability Status</a:t>
            </a:r>
            <a:br>
              <a:rPr lang="en-US" sz="1100" b="0" i="0" u="none" strike="noStrike" cap="none">
                <a:solidFill>
                  <a:srgbClr val="000000"/>
                </a:solidFill>
                <a:latin typeface="Montserrat Light"/>
                <a:ea typeface="Montserrat Light"/>
                <a:cs typeface="Montserrat Light"/>
                <a:sym typeface="Montserrat Light"/>
              </a:rPr>
            </a:br>
            <a:endParaRPr sz="1400" b="0" i="0" u="none" strike="noStrike" cap="none">
              <a:solidFill>
                <a:srgbClr val="000000"/>
              </a:solidFill>
              <a:latin typeface="Montserrat Light"/>
              <a:ea typeface="Montserrat Light"/>
              <a:cs typeface="Montserrat Light"/>
              <a:sym typeface="Montserrat Light"/>
            </a:endParaRPr>
          </a:p>
        </p:txBody>
      </p:sp>
      <p:grpSp>
        <p:nvGrpSpPr>
          <p:cNvPr id="544" name="Google Shape;544;g3128783cbcc_0_0"/>
          <p:cNvGrpSpPr/>
          <p:nvPr/>
        </p:nvGrpSpPr>
        <p:grpSpPr>
          <a:xfrm>
            <a:off x="8582512" y="2207289"/>
            <a:ext cx="362732" cy="362781"/>
            <a:chOff x="8745646" y="112631"/>
            <a:chExt cx="483063" cy="483063"/>
          </a:xfrm>
        </p:grpSpPr>
        <p:pic>
          <p:nvPicPr>
            <p:cNvPr id="545" name="Google Shape;545;g3128783cbcc_0_0" descr="Smart Phone outline"/>
            <p:cNvPicPr preferRelativeResize="0"/>
            <p:nvPr/>
          </p:nvPicPr>
          <p:blipFill rotWithShape="1">
            <a:blip r:embed="rId7">
              <a:alphaModFix/>
            </a:blip>
            <a:srcRect/>
            <a:stretch/>
          </p:blipFill>
          <p:spPr>
            <a:xfrm>
              <a:off x="8745646" y="112631"/>
              <a:ext cx="483063" cy="483063"/>
            </a:xfrm>
            <a:prstGeom prst="rect">
              <a:avLst/>
            </a:prstGeom>
            <a:noFill/>
            <a:ln>
              <a:noFill/>
            </a:ln>
          </p:spPr>
        </p:pic>
        <p:pic>
          <p:nvPicPr>
            <p:cNvPr id="546" name="Google Shape;546;g3128783cbcc_0_0" descr="World outline"/>
            <p:cNvPicPr preferRelativeResize="0"/>
            <p:nvPr/>
          </p:nvPicPr>
          <p:blipFill rotWithShape="1">
            <a:blip r:embed="rId8">
              <a:alphaModFix/>
            </a:blip>
            <a:srcRect/>
            <a:stretch/>
          </p:blipFill>
          <p:spPr>
            <a:xfrm rot="1645616" flipH="1">
              <a:off x="8892607" y="259586"/>
              <a:ext cx="189144" cy="189144"/>
            </a:xfrm>
            <a:prstGeom prst="rect">
              <a:avLst/>
            </a:prstGeom>
            <a:noFill/>
            <a:ln>
              <a:noFill/>
            </a:ln>
          </p:spPr>
        </p:pic>
      </p:grpSp>
      <p:sp>
        <p:nvSpPr>
          <p:cNvPr id="547" name="Google Shape;547;g3128783cbcc_0_0"/>
          <p:cNvSpPr txBox="1"/>
          <p:nvPr/>
        </p:nvSpPr>
        <p:spPr>
          <a:xfrm>
            <a:off x="4267701" y="4533607"/>
            <a:ext cx="1212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Carrier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Billing Refund</a:t>
            </a:r>
            <a:endParaRPr sz="1400" b="1" i="0" u="none" strike="noStrike" cap="none">
              <a:solidFill>
                <a:srgbClr val="000000"/>
              </a:solidFill>
              <a:latin typeface="Montserrat"/>
              <a:ea typeface="Montserrat"/>
              <a:cs typeface="Montserrat"/>
              <a:sym typeface="Montserrat"/>
            </a:endParaRPr>
          </a:p>
        </p:txBody>
      </p:sp>
      <p:sp>
        <p:nvSpPr>
          <p:cNvPr id="548" name="Google Shape;548;g3128783cbcc_0_0"/>
          <p:cNvSpPr txBox="1"/>
          <p:nvPr/>
        </p:nvSpPr>
        <p:spPr>
          <a:xfrm>
            <a:off x="639837" y="4533607"/>
            <a:ext cx="921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Application Profiles</a:t>
            </a:r>
            <a:endParaRPr/>
          </a:p>
        </p:txBody>
      </p:sp>
      <p:sp>
        <p:nvSpPr>
          <p:cNvPr id="549" name="Google Shape;549;g3128783cbcc_0_0"/>
          <p:cNvSpPr txBox="1"/>
          <p:nvPr/>
        </p:nvSpPr>
        <p:spPr>
          <a:xfrm>
            <a:off x="10119262" y="3413197"/>
            <a:ext cx="933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Quality on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Demand </a:t>
            </a:r>
            <a:endParaRPr sz="1400" b="1" i="0" u="none" strike="noStrike" cap="none">
              <a:solidFill>
                <a:srgbClr val="000000"/>
              </a:solidFill>
              <a:latin typeface="Montserrat"/>
              <a:ea typeface="Montserrat"/>
              <a:cs typeface="Montserrat"/>
              <a:sym typeface="Montserrat"/>
            </a:endParaRPr>
          </a:p>
        </p:txBody>
      </p:sp>
      <p:pic>
        <p:nvPicPr>
          <p:cNvPr id="550" name="Google Shape;550;g3128783cbcc_0_0"/>
          <p:cNvPicPr preferRelativeResize="0"/>
          <p:nvPr/>
        </p:nvPicPr>
        <p:blipFill rotWithShape="1">
          <a:blip r:embed="rId10">
            <a:alphaModFix/>
          </a:blip>
          <a:srcRect/>
          <a:stretch/>
        </p:blipFill>
        <p:spPr>
          <a:xfrm>
            <a:off x="10467186" y="3053452"/>
            <a:ext cx="237739" cy="323080"/>
          </a:xfrm>
          <a:prstGeom prst="rect">
            <a:avLst/>
          </a:prstGeom>
          <a:noFill/>
          <a:ln>
            <a:noFill/>
          </a:ln>
        </p:spPr>
      </p:pic>
      <p:sp>
        <p:nvSpPr>
          <p:cNvPr id="551" name="Google Shape;551;g3128783cbcc_0_0"/>
          <p:cNvSpPr txBox="1"/>
          <p:nvPr/>
        </p:nvSpPr>
        <p:spPr>
          <a:xfrm>
            <a:off x="7391436" y="3413197"/>
            <a:ext cx="1164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Home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Devices</a:t>
            </a:r>
            <a:r>
              <a:rPr lang="en-US" sz="1100" b="1">
                <a:solidFill>
                  <a:srgbClr val="000000"/>
                </a:solidFill>
                <a:latin typeface="Montserrat"/>
                <a:ea typeface="Montserrat"/>
                <a:cs typeface="Montserrat"/>
                <a:sym typeface="Montserrat"/>
              </a:rPr>
              <a:t> </a:t>
            </a:r>
            <a:r>
              <a:rPr lang="en-US" sz="1100" b="1" i="0" u="none" strike="noStrike" cap="none">
                <a:solidFill>
                  <a:srgbClr val="000000"/>
                </a:solidFill>
                <a:latin typeface="Montserrat"/>
                <a:ea typeface="Montserrat"/>
                <a:cs typeface="Montserrat"/>
                <a:sym typeface="Montserrat"/>
              </a:rPr>
              <a:t>QoD</a:t>
            </a:r>
            <a:endParaRPr sz="1400" b="1" i="0" u="none" strike="noStrike" cap="none">
              <a:solidFill>
                <a:srgbClr val="000000"/>
              </a:solidFill>
              <a:latin typeface="Montserrat"/>
              <a:ea typeface="Montserrat"/>
              <a:cs typeface="Montserrat"/>
              <a:sym typeface="Montserrat"/>
            </a:endParaRPr>
          </a:p>
        </p:txBody>
      </p:sp>
      <p:grpSp>
        <p:nvGrpSpPr>
          <p:cNvPr id="552" name="Google Shape;552;g3128783cbcc_0_0"/>
          <p:cNvGrpSpPr/>
          <p:nvPr/>
        </p:nvGrpSpPr>
        <p:grpSpPr>
          <a:xfrm>
            <a:off x="7805573" y="3074138"/>
            <a:ext cx="336004" cy="302375"/>
            <a:chOff x="10498363" y="196296"/>
            <a:chExt cx="789298" cy="699134"/>
          </a:xfrm>
        </p:grpSpPr>
        <p:sp>
          <p:nvSpPr>
            <p:cNvPr id="553" name="Google Shape;553;g3128783cbcc_0_0"/>
            <p:cNvSpPr/>
            <p:nvPr/>
          </p:nvSpPr>
          <p:spPr>
            <a:xfrm>
              <a:off x="10498363" y="196296"/>
              <a:ext cx="789298" cy="699134"/>
            </a:xfrm>
            <a:custGeom>
              <a:avLst/>
              <a:gdLst/>
              <a:ahLst/>
              <a:cxnLst/>
              <a:rect l="l" t="t" r="r" b="b"/>
              <a:pathLst>
                <a:path w="789298" h="699134" extrusionOk="0">
                  <a:moveTo>
                    <a:pt x="789299" y="374885"/>
                  </a:moveTo>
                  <a:lnTo>
                    <a:pt x="394649" y="0"/>
                  </a:lnTo>
                  <a:lnTo>
                    <a:pt x="0" y="374885"/>
                  </a:lnTo>
                  <a:lnTo>
                    <a:pt x="61808" y="436683"/>
                  </a:lnTo>
                  <a:lnTo>
                    <a:pt x="108899" y="392087"/>
                  </a:lnTo>
                  <a:lnTo>
                    <a:pt x="108899" y="698906"/>
                  </a:lnTo>
                  <a:lnTo>
                    <a:pt x="680399" y="699135"/>
                  </a:lnTo>
                  <a:lnTo>
                    <a:pt x="680399" y="391687"/>
                  </a:lnTo>
                  <a:lnTo>
                    <a:pt x="727729" y="436455"/>
                  </a:lnTo>
                  <a:close/>
                  <a:moveTo>
                    <a:pt x="661349" y="680085"/>
                  </a:moveTo>
                  <a:lnTo>
                    <a:pt x="127949" y="679866"/>
                  </a:lnTo>
                  <a:lnTo>
                    <a:pt x="127949" y="374047"/>
                  </a:lnTo>
                  <a:lnTo>
                    <a:pt x="394649" y="121482"/>
                  </a:lnTo>
                  <a:lnTo>
                    <a:pt x="661349" y="373675"/>
                  </a:lnTo>
                  <a:close/>
                  <a:moveTo>
                    <a:pt x="62160" y="410108"/>
                  </a:moveTo>
                  <a:lnTo>
                    <a:pt x="27299" y="375285"/>
                  </a:lnTo>
                  <a:lnTo>
                    <a:pt x="394649" y="26251"/>
                  </a:lnTo>
                  <a:lnTo>
                    <a:pt x="762000" y="375285"/>
                  </a:lnTo>
                  <a:lnTo>
                    <a:pt x="727358" y="409880"/>
                  </a:lnTo>
                  <a:lnTo>
                    <a:pt x="394649" y="952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pic>
          <p:nvPicPr>
            <p:cNvPr id="554" name="Google Shape;554;g3128783cbcc_0_0"/>
            <p:cNvPicPr preferRelativeResize="0"/>
            <p:nvPr/>
          </p:nvPicPr>
          <p:blipFill rotWithShape="1">
            <a:blip r:embed="rId10">
              <a:alphaModFix/>
            </a:blip>
            <a:srcRect/>
            <a:stretch/>
          </p:blipFill>
          <p:spPr>
            <a:xfrm>
              <a:off x="10774653" y="514538"/>
              <a:ext cx="236718" cy="321689"/>
            </a:xfrm>
            <a:prstGeom prst="rect">
              <a:avLst/>
            </a:prstGeom>
            <a:noFill/>
            <a:ln>
              <a:noFill/>
            </a:ln>
          </p:spPr>
        </p:pic>
      </p:grpSp>
      <p:sp>
        <p:nvSpPr>
          <p:cNvPr id="555" name="Google Shape;555;g3128783cbcc_0_0"/>
          <p:cNvSpPr txBox="1"/>
          <p:nvPr/>
        </p:nvSpPr>
        <p:spPr>
          <a:xfrm>
            <a:off x="6178104" y="3413197"/>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Location</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Retrieval</a:t>
            </a:r>
            <a:endParaRPr sz="1400" b="1" i="0" u="none" strike="noStrike" cap="none">
              <a:solidFill>
                <a:srgbClr val="000000"/>
              </a:solidFill>
              <a:latin typeface="Montserrat"/>
              <a:ea typeface="Montserrat"/>
              <a:cs typeface="Montserrat"/>
              <a:sym typeface="Montserrat"/>
            </a:endParaRPr>
          </a:p>
        </p:txBody>
      </p:sp>
      <p:grpSp>
        <p:nvGrpSpPr>
          <p:cNvPr id="556" name="Google Shape;556;g3128783cbcc_0_0"/>
          <p:cNvGrpSpPr/>
          <p:nvPr/>
        </p:nvGrpSpPr>
        <p:grpSpPr>
          <a:xfrm>
            <a:off x="6466269" y="3077163"/>
            <a:ext cx="338069" cy="299352"/>
            <a:chOff x="110067" y="275988"/>
            <a:chExt cx="533400" cy="745585"/>
          </a:xfrm>
        </p:grpSpPr>
        <p:sp>
          <p:nvSpPr>
            <p:cNvPr id="557" name="Google Shape;557;g3128783cbcc_0_0"/>
            <p:cNvSpPr/>
            <p:nvPr/>
          </p:nvSpPr>
          <p:spPr>
            <a:xfrm>
              <a:off x="110067" y="747073"/>
              <a:ext cx="533400" cy="274500"/>
            </a:xfrm>
            <a:prstGeom prst="ellipse">
              <a:avLst/>
            </a:prstGeom>
            <a:noFill/>
            <a:ln w="1905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558" name="Google Shape;558;g3128783cbcc_0_0"/>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559" name="Google Shape;559;g3128783cbcc_0_0"/>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sp>
        <p:nvSpPr>
          <p:cNvPr id="560" name="Google Shape;560;g3128783cbcc_0_0"/>
          <p:cNvSpPr txBox="1"/>
          <p:nvPr/>
        </p:nvSpPr>
        <p:spPr>
          <a:xfrm>
            <a:off x="8815514" y="3416710"/>
            <a:ext cx="10419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QoS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Profiles</a:t>
            </a:r>
            <a:endParaRPr sz="1400" b="1" i="0" u="none" strike="noStrike" cap="none">
              <a:solidFill>
                <a:srgbClr val="000000"/>
              </a:solidFill>
              <a:latin typeface="Montserrat"/>
              <a:ea typeface="Montserrat"/>
              <a:cs typeface="Montserrat"/>
              <a:sym typeface="Montserrat"/>
            </a:endParaRPr>
          </a:p>
        </p:txBody>
      </p:sp>
      <p:pic>
        <p:nvPicPr>
          <p:cNvPr id="561" name="Google Shape;561;g3128783cbcc_0_0"/>
          <p:cNvPicPr preferRelativeResize="0"/>
          <p:nvPr/>
        </p:nvPicPr>
        <p:blipFill rotWithShape="1">
          <a:blip r:embed="rId10">
            <a:alphaModFix/>
          </a:blip>
          <a:srcRect/>
          <a:stretch/>
        </p:blipFill>
        <p:spPr>
          <a:xfrm>
            <a:off x="9217598" y="3056311"/>
            <a:ext cx="237739" cy="323080"/>
          </a:xfrm>
          <a:prstGeom prst="rect">
            <a:avLst/>
          </a:prstGeom>
          <a:noFill/>
          <a:ln>
            <a:noFill/>
          </a:ln>
        </p:spPr>
      </p:pic>
      <p:sp>
        <p:nvSpPr>
          <p:cNvPr id="562" name="Google Shape;562;g3128783cbcc_0_0"/>
          <p:cNvSpPr txBox="1"/>
          <p:nvPr/>
        </p:nvSpPr>
        <p:spPr>
          <a:xfrm>
            <a:off x="5134504" y="3396753"/>
            <a:ext cx="744600" cy="36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KYC</a:t>
            </a:r>
            <a:r>
              <a:rPr lang="en-US" sz="1100" b="1" i="0" u="none" strike="noStrike" cap="none" baseline="30000">
                <a:solidFill>
                  <a:srgbClr val="000000"/>
                </a:solidFill>
                <a:latin typeface="Montserrat"/>
                <a:ea typeface="Montserrat"/>
                <a:cs typeface="Montserrat"/>
                <a:sym typeface="Montserrat"/>
              </a:rPr>
              <a:t>3</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Fill-In</a:t>
            </a:r>
            <a:endParaRPr sz="1400" b="1" i="0" u="none" strike="noStrike" cap="none">
              <a:solidFill>
                <a:srgbClr val="000000"/>
              </a:solidFill>
              <a:latin typeface="Montserrat"/>
              <a:ea typeface="Montserrat"/>
              <a:cs typeface="Montserrat"/>
              <a:sym typeface="Montserrat"/>
            </a:endParaRPr>
          </a:p>
        </p:txBody>
      </p:sp>
      <p:grpSp>
        <p:nvGrpSpPr>
          <p:cNvPr id="563" name="Google Shape;563;g3128783cbcc_0_0"/>
          <p:cNvGrpSpPr/>
          <p:nvPr/>
        </p:nvGrpSpPr>
        <p:grpSpPr>
          <a:xfrm>
            <a:off x="5289238" y="3022557"/>
            <a:ext cx="457017" cy="367114"/>
            <a:chOff x="11244985" y="238371"/>
            <a:chExt cx="896990" cy="611042"/>
          </a:xfrm>
        </p:grpSpPr>
        <p:pic>
          <p:nvPicPr>
            <p:cNvPr id="564" name="Google Shape;564;g3128783cbcc_0_0" descr="User outline"/>
            <p:cNvPicPr preferRelativeResize="0"/>
            <p:nvPr/>
          </p:nvPicPr>
          <p:blipFill rotWithShape="1">
            <a:blip r:embed="rId9">
              <a:alphaModFix/>
            </a:blip>
            <a:srcRect/>
            <a:stretch/>
          </p:blipFill>
          <p:spPr>
            <a:xfrm>
              <a:off x="11494035" y="311642"/>
              <a:ext cx="389382" cy="389382"/>
            </a:xfrm>
            <a:prstGeom prst="rect">
              <a:avLst/>
            </a:prstGeom>
            <a:noFill/>
            <a:ln>
              <a:noFill/>
            </a:ln>
          </p:spPr>
        </p:pic>
        <p:pic>
          <p:nvPicPr>
            <p:cNvPr id="565" name="Google Shape;565;g3128783cbcc_0_0" descr="Smart Phone outline"/>
            <p:cNvPicPr preferRelativeResize="0"/>
            <p:nvPr/>
          </p:nvPicPr>
          <p:blipFill rotWithShape="1">
            <a:blip r:embed="rId7">
              <a:alphaModFix/>
            </a:blip>
            <a:srcRect/>
            <a:stretch/>
          </p:blipFill>
          <p:spPr>
            <a:xfrm>
              <a:off x="11244985" y="238371"/>
              <a:ext cx="896990" cy="611042"/>
            </a:xfrm>
            <a:prstGeom prst="rect">
              <a:avLst/>
            </a:prstGeom>
            <a:noFill/>
            <a:ln>
              <a:noFill/>
            </a:ln>
          </p:spPr>
        </p:pic>
      </p:grpSp>
      <p:sp>
        <p:nvSpPr>
          <p:cNvPr id="566" name="Google Shape;566;g3128783cbcc_0_0"/>
          <p:cNvSpPr txBox="1"/>
          <p:nvPr/>
        </p:nvSpPr>
        <p:spPr>
          <a:xfrm>
            <a:off x="2057357" y="2632243"/>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OTP</a:t>
            </a:r>
            <a:r>
              <a:rPr lang="en-US" sz="1100" b="1" i="0" u="none" strike="noStrike" cap="none" baseline="30000">
                <a:solidFill>
                  <a:srgbClr val="000000"/>
                </a:solidFill>
                <a:latin typeface="Montserrat"/>
                <a:ea typeface="Montserrat"/>
                <a:cs typeface="Montserrat"/>
                <a:sym typeface="Montserrat"/>
              </a:rPr>
              <a:t>1</a:t>
            </a:r>
            <a:r>
              <a:rPr lang="en-US" sz="1100" b="1" i="0" u="none" strike="noStrike" cap="none">
                <a:solidFill>
                  <a:srgbClr val="000000"/>
                </a:solidFill>
                <a:latin typeface="Montserrat"/>
                <a:ea typeface="Montserrat"/>
                <a:cs typeface="Montserrat"/>
                <a:sym typeface="Montserrat"/>
              </a:rPr>
              <a:t> (SMS)</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Validation</a:t>
            </a:r>
            <a:endParaRPr sz="1400" b="1" i="0" u="none" strike="noStrike" cap="none">
              <a:solidFill>
                <a:srgbClr val="000000"/>
              </a:solidFill>
              <a:latin typeface="Montserrat"/>
              <a:ea typeface="Montserrat"/>
              <a:cs typeface="Montserrat"/>
              <a:sym typeface="Montserrat"/>
            </a:endParaRPr>
          </a:p>
        </p:txBody>
      </p:sp>
      <p:pic>
        <p:nvPicPr>
          <p:cNvPr id="567" name="Google Shape;567;g3128783cbcc_0_0" descr="Shield Tick outline"/>
          <p:cNvPicPr preferRelativeResize="0"/>
          <p:nvPr/>
        </p:nvPicPr>
        <p:blipFill rotWithShape="1">
          <a:blip r:embed="rId11">
            <a:alphaModFix/>
          </a:blip>
          <a:srcRect/>
          <a:stretch/>
        </p:blipFill>
        <p:spPr>
          <a:xfrm>
            <a:off x="2327831" y="2198624"/>
            <a:ext cx="373437" cy="373439"/>
          </a:xfrm>
          <a:prstGeom prst="rect">
            <a:avLst/>
          </a:prstGeom>
          <a:noFill/>
          <a:ln>
            <a:noFill/>
          </a:ln>
        </p:spPr>
      </p:pic>
      <p:sp>
        <p:nvSpPr>
          <p:cNvPr id="568" name="Google Shape;568;g3128783cbcc_0_0"/>
          <p:cNvSpPr txBox="1"/>
          <p:nvPr/>
        </p:nvSpPr>
        <p:spPr>
          <a:xfrm>
            <a:off x="815513" y="2632245"/>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Number</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Verification</a:t>
            </a:r>
            <a:endParaRPr sz="1400" b="1" i="0" u="none" strike="noStrike" cap="none">
              <a:solidFill>
                <a:srgbClr val="000000"/>
              </a:solidFill>
              <a:latin typeface="Montserrat"/>
              <a:ea typeface="Montserrat"/>
              <a:cs typeface="Montserrat"/>
              <a:sym typeface="Montserrat"/>
            </a:endParaRPr>
          </a:p>
        </p:txBody>
      </p:sp>
      <p:pic>
        <p:nvPicPr>
          <p:cNvPr id="569" name="Google Shape;569;g3128783cbcc_0_0"/>
          <p:cNvPicPr preferRelativeResize="0"/>
          <p:nvPr/>
        </p:nvPicPr>
        <p:blipFill rotWithShape="1">
          <a:blip r:embed="rId12">
            <a:alphaModFix/>
          </a:blip>
          <a:srcRect/>
          <a:stretch/>
        </p:blipFill>
        <p:spPr>
          <a:xfrm>
            <a:off x="1117025" y="2228314"/>
            <a:ext cx="373436" cy="359604"/>
          </a:xfrm>
          <a:prstGeom prst="rect">
            <a:avLst/>
          </a:prstGeom>
          <a:noFill/>
          <a:ln>
            <a:noFill/>
          </a:ln>
        </p:spPr>
      </p:pic>
      <p:sp>
        <p:nvSpPr>
          <p:cNvPr id="570" name="Google Shape;570;g3128783cbcc_0_0"/>
          <p:cNvSpPr txBox="1"/>
          <p:nvPr/>
        </p:nvSpPr>
        <p:spPr>
          <a:xfrm>
            <a:off x="6671075" y="6171775"/>
            <a:ext cx="4185600" cy="253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Montserrat Light"/>
              <a:buNone/>
            </a:pPr>
            <a:r>
              <a:rPr lang="en-US" sz="800">
                <a:solidFill>
                  <a:schemeClr val="dk2"/>
                </a:solidFill>
                <a:latin typeface="Montserrat Light"/>
                <a:ea typeface="Montserrat Light"/>
                <a:cs typeface="Montserrat Light"/>
                <a:sym typeface="Montserrat Light"/>
              </a:rPr>
              <a:t>2</a:t>
            </a:r>
            <a:r>
              <a:rPr lang="en-US" sz="800" b="0" i="0" u="none" strike="noStrike" cap="none">
                <a:solidFill>
                  <a:schemeClr val="dk2"/>
                </a:solidFill>
                <a:latin typeface="Montserrat Light"/>
                <a:ea typeface="Montserrat Light"/>
                <a:cs typeface="Montserrat Light"/>
                <a:sym typeface="Montserrat Light"/>
              </a:rPr>
              <a:t> OTP = One Time Password           </a:t>
            </a:r>
            <a:r>
              <a:rPr lang="en-US" sz="800">
                <a:solidFill>
                  <a:schemeClr val="dk2"/>
                </a:solidFill>
                <a:latin typeface="Montserrat Light"/>
                <a:ea typeface="Montserrat Light"/>
                <a:cs typeface="Montserrat Light"/>
                <a:sym typeface="Montserrat Light"/>
              </a:rPr>
              <a:t>3</a:t>
            </a:r>
            <a:r>
              <a:rPr lang="en-US" sz="800" b="0" i="0" u="none" strike="noStrike" cap="none">
                <a:solidFill>
                  <a:schemeClr val="dk2"/>
                </a:solidFill>
                <a:latin typeface="Montserrat Light"/>
                <a:ea typeface="Montserrat Light"/>
                <a:cs typeface="Montserrat Light"/>
                <a:sym typeface="Montserrat Light"/>
              </a:rPr>
              <a:t> KYC = Know Your Customer</a:t>
            </a:r>
            <a:endParaRPr sz="800" b="0" i="0" u="none" strike="noStrike" cap="none">
              <a:solidFill>
                <a:schemeClr val="dk2"/>
              </a:solidFill>
              <a:latin typeface="Montserrat Light"/>
              <a:ea typeface="Montserrat Light"/>
              <a:cs typeface="Montserrat Light"/>
              <a:sym typeface="Montserrat Light"/>
            </a:endParaRPr>
          </a:p>
        </p:txBody>
      </p:sp>
      <p:sp>
        <p:nvSpPr>
          <p:cNvPr id="571" name="Google Shape;571;g3128783cbcc_0_0"/>
          <p:cNvSpPr txBox="1"/>
          <p:nvPr/>
        </p:nvSpPr>
        <p:spPr>
          <a:xfrm>
            <a:off x="180993" y="6171763"/>
            <a:ext cx="7012800" cy="22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Montserrat Light"/>
              <a:buNone/>
            </a:pPr>
            <a:r>
              <a:rPr lang="en-US" sz="800" b="0" i="0" u="none" strike="noStrike" cap="none">
                <a:solidFill>
                  <a:srgbClr val="000000"/>
                </a:solidFill>
                <a:latin typeface="Montserrat Light"/>
                <a:ea typeface="Montserrat Light"/>
                <a:cs typeface="Montserrat Light"/>
                <a:sym typeface="Montserrat Light"/>
              </a:rPr>
              <a:t>1 Source: </a:t>
            </a:r>
            <a:r>
              <a:rPr lang="en-US" sz="800" b="0" i="0" u="sng" strike="noStrike" cap="none">
                <a:solidFill>
                  <a:srgbClr val="000000"/>
                </a:solidFill>
                <a:latin typeface="Montserrat Light"/>
                <a:ea typeface="Montserrat Light"/>
                <a:cs typeface="Montserrat Light"/>
                <a:sym typeface="Montserrat Light"/>
                <a:hlinkClick r:id="rId13">
                  <a:extLst>
                    <a:ext uri="{A12FA001-AC4F-418D-AE19-62706E023703}">
                      <ahyp:hlinkClr xmlns:ahyp="http://schemas.microsoft.com/office/drawing/2018/hyperlinkcolor" val="tx"/>
                    </a:ext>
                  </a:extLst>
                </a:hlinkClick>
              </a:rPr>
              <a:t>https://www.open-gateway.com/operators-map</a:t>
            </a:r>
            <a:r>
              <a:rPr lang="en-US" sz="800" b="0" i="0" u="none" strike="noStrike" cap="none">
                <a:solidFill>
                  <a:srgbClr val="000000"/>
                </a:solidFill>
                <a:latin typeface="Montserrat Light"/>
                <a:ea typeface="Montserrat Light"/>
                <a:cs typeface="Montserrat Light"/>
                <a:sym typeface="Montserrat Light"/>
              </a:rPr>
              <a:t> and </a:t>
            </a:r>
            <a:r>
              <a:rPr lang="en-US" sz="800" b="0" i="0" u="sng" strike="noStrike" cap="none">
                <a:solidFill>
                  <a:srgbClr val="000000"/>
                </a:solidFill>
                <a:latin typeface="Montserrat Light"/>
                <a:ea typeface="Montserrat Light"/>
                <a:cs typeface="Montserrat Light"/>
                <a:sym typeface="Montserrat Light"/>
                <a:hlinkClick r:id="rId14">
                  <a:extLst>
                    <a:ext uri="{A12FA001-AC4F-418D-AE19-62706E023703}">
                      <ahyp:hlinkClr xmlns:ahyp="http://schemas.microsoft.com/office/drawing/2018/hyperlinkcolor" val="tx"/>
                    </a:ext>
                  </a:extLst>
                </a:hlinkClick>
              </a:rPr>
              <a:t>https://wiki.camaraproject.org/display/CAM/Meta-release+Fall24</a:t>
            </a:r>
            <a:r>
              <a:rPr lang="en-US" sz="800" b="0" i="0" u="none" strike="noStrike" cap="none">
                <a:solidFill>
                  <a:srgbClr val="000000"/>
                </a:solidFill>
                <a:latin typeface="Montserrat Light"/>
                <a:ea typeface="Montserrat Light"/>
                <a:cs typeface="Montserrat Light"/>
                <a:sym typeface="Montserrat Light"/>
              </a:rPr>
              <a:t> </a:t>
            </a:r>
            <a:endParaRPr sz="800" b="0" i="0" u="none" strike="noStrike" cap="none">
              <a:solidFill>
                <a:srgbClr val="000000"/>
              </a:solidFill>
              <a:latin typeface="Montserrat Light"/>
              <a:ea typeface="Montserrat Light"/>
              <a:cs typeface="Montserrat Light"/>
              <a:sym typeface="Montserrat Light"/>
            </a:endParaRPr>
          </a:p>
        </p:txBody>
      </p:sp>
      <p:pic>
        <p:nvPicPr>
          <p:cNvPr id="573" name="Google Shape;573;g3128783cbcc_0_0" descr="Smart Phone outline"/>
          <p:cNvPicPr preferRelativeResize="0"/>
          <p:nvPr/>
        </p:nvPicPr>
        <p:blipFill rotWithShape="1">
          <a:blip r:embed="rId7">
            <a:alphaModFix/>
          </a:blip>
          <a:srcRect/>
          <a:stretch/>
        </p:blipFill>
        <p:spPr>
          <a:xfrm>
            <a:off x="3570091" y="5328189"/>
            <a:ext cx="362732" cy="362781"/>
          </a:xfrm>
          <a:prstGeom prst="rect">
            <a:avLst/>
          </a:prstGeom>
          <a:noFill/>
          <a:ln>
            <a:noFill/>
          </a:ln>
        </p:spPr>
      </p:pic>
      <p:pic>
        <p:nvPicPr>
          <p:cNvPr id="574" name="Google Shape;574;g3128783cbcc_0_0" descr="Smart Phone outline"/>
          <p:cNvPicPr preferRelativeResize="0"/>
          <p:nvPr/>
        </p:nvPicPr>
        <p:blipFill rotWithShape="1">
          <a:blip r:embed="rId7">
            <a:alphaModFix/>
          </a:blip>
          <a:srcRect/>
          <a:stretch/>
        </p:blipFill>
        <p:spPr>
          <a:xfrm>
            <a:off x="5735166" y="5328189"/>
            <a:ext cx="362732" cy="362781"/>
          </a:xfrm>
          <a:prstGeom prst="rect">
            <a:avLst/>
          </a:prstGeom>
          <a:noFill/>
          <a:ln>
            <a:noFill/>
          </a:ln>
        </p:spPr>
      </p:pic>
      <p:pic>
        <p:nvPicPr>
          <p:cNvPr id="575" name="Google Shape;575;g3128783cbcc_0_0"/>
          <p:cNvPicPr preferRelativeResize="0"/>
          <p:nvPr/>
        </p:nvPicPr>
        <p:blipFill>
          <a:blip r:embed="rId15">
            <a:alphaModFix/>
          </a:blip>
          <a:stretch>
            <a:fillRect/>
          </a:stretch>
        </p:blipFill>
        <p:spPr>
          <a:xfrm>
            <a:off x="5866463" y="5455300"/>
            <a:ext cx="100150" cy="108575"/>
          </a:xfrm>
          <a:prstGeom prst="rect">
            <a:avLst/>
          </a:prstGeom>
          <a:noFill/>
          <a:ln>
            <a:noFill/>
          </a:ln>
        </p:spPr>
      </p:pic>
      <p:pic>
        <p:nvPicPr>
          <p:cNvPr id="576" name="Google Shape;576;g3128783cbcc_0_0"/>
          <p:cNvPicPr preferRelativeResize="0"/>
          <p:nvPr/>
        </p:nvPicPr>
        <p:blipFill>
          <a:blip r:embed="rId15">
            <a:alphaModFix/>
          </a:blip>
          <a:stretch>
            <a:fillRect/>
          </a:stretch>
        </p:blipFill>
        <p:spPr>
          <a:xfrm>
            <a:off x="3701375" y="5455300"/>
            <a:ext cx="100150" cy="108575"/>
          </a:xfrm>
          <a:prstGeom prst="rect">
            <a:avLst/>
          </a:prstGeom>
          <a:noFill/>
          <a:ln>
            <a:noFill/>
          </a:ln>
        </p:spPr>
      </p:pic>
      <p:pic>
        <p:nvPicPr>
          <p:cNvPr id="577" name="Google Shape;577;g3128783cbcc_0_0"/>
          <p:cNvPicPr preferRelativeResize="0"/>
          <p:nvPr/>
        </p:nvPicPr>
        <p:blipFill rotWithShape="1">
          <a:blip r:embed="rId3">
            <a:alphaModFix/>
          </a:blip>
          <a:srcRect/>
          <a:stretch/>
        </p:blipFill>
        <p:spPr>
          <a:xfrm>
            <a:off x="9524811" y="5377462"/>
            <a:ext cx="299327" cy="299350"/>
          </a:xfrm>
          <a:prstGeom prst="rect">
            <a:avLst/>
          </a:prstGeom>
          <a:noFill/>
          <a:ln>
            <a:noFill/>
          </a:ln>
        </p:spPr>
      </p:pic>
      <p:pic>
        <p:nvPicPr>
          <p:cNvPr id="578" name="Google Shape;578;g3128783cbcc_0_0"/>
          <p:cNvPicPr preferRelativeResize="0"/>
          <p:nvPr/>
        </p:nvPicPr>
        <p:blipFill>
          <a:blip r:embed="rId16">
            <a:alphaModFix/>
          </a:blip>
          <a:stretch>
            <a:fillRect/>
          </a:stretch>
        </p:blipFill>
        <p:spPr>
          <a:xfrm>
            <a:off x="919250" y="4154687"/>
            <a:ext cx="362750" cy="362750"/>
          </a:xfrm>
          <a:prstGeom prst="rect">
            <a:avLst/>
          </a:prstGeom>
          <a:noFill/>
          <a:ln>
            <a:noFill/>
          </a:ln>
        </p:spPr>
      </p:pic>
      <p:pic>
        <p:nvPicPr>
          <p:cNvPr id="579" name="Google Shape;579;g3128783cbcc_0_0"/>
          <p:cNvPicPr preferRelativeResize="0"/>
          <p:nvPr/>
        </p:nvPicPr>
        <p:blipFill>
          <a:blip r:embed="rId17">
            <a:alphaModFix/>
          </a:blip>
          <a:stretch>
            <a:fillRect/>
          </a:stretch>
        </p:blipFill>
        <p:spPr>
          <a:xfrm>
            <a:off x="2843869" y="4158475"/>
            <a:ext cx="325857" cy="316330"/>
          </a:xfrm>
          <a:prstGeom prst="rect">
            <a:avLst/>
          </a:prstGeom>
          <a:noFill/>
          <a:ln>
            <a:noFill/>
          </a:ln>
        </p:spPr>
      </p:pic>
      <p:pic>
        <p:nvPicPr>
          <p:cNvPr id="580" name="Google Shape;580;g3128783cbcc_0_0"/>
          <p:cNvPicPr preferRelativeResize="0"/>
          <p:nvPr/>
        </p:nvPicPr>
        <p:blipFill>
          <a:blip r:embed="rId18">
            <a:alphaModFix/>
          </a:blip>
          <a:stretch>
            <a:fillRect/>
          </a:stretch>
        </p:blipFill>
        <p:spPr>
          <a:xfrm>
            <a:off x="4687275" y="4158484"/>
            <a:ext cx="373450" cy="345817"/>
          </a:xfrm>
          <a:prstGeom prst="rect">
            <a:avLst/>
          </a:prstGeom>
          <a:noFill/>
          <a:ln>
            <a:noFill/>
          </a:ln>
        </p:spPr>
      </p:pic>
      <p:pic>
        <p:nvPicPr>
          <p:cNvPr id="581" name="Google Shape;581;g3128783cbcc_0_0"/>
          <p:cNvPicPr preferRelativeResize="0"/>
          <p:nvPr/>
        </p:nvPicPr>
        <p:blipFill>
          <a:blip r:embed="rId19">
            <a:alphaModFix/>
          </a:blip>
          <a:stretch>
            <a:fillRect/>
          </a:stretch>
        </p:blipFill>
        <p:spPr>
          <a:xfrm>
            <a:off x="6578281" y="4190595"/>
            <a:ext cx="440192" cy="343008"/>
          </a:xfrm>
          <a:prstGeom prst="rect">
            <a:avLst/>
          </a:prstGeom>
          <a:noFill/>
          <a:ln>
            <a:noFill/>
          </a:ln>
        </p:spPr>
      </p:pic>
      <p:pic>
        <p:nvPicPr>
          <p:cNvPr id="582" name="Google Shape;582;g3128783cbcc_0_0"/>
          <p:cNvPicPr preferRelativeResize="0"/>
          <p:nvPr/>
        </p:nvPicPr>
        <p:blipFill>
          <a:blip r:embed="rId20">
            <a:alphaModFix/>
          </a:blip>
          <a:stretch>
            <a:fillRect/>
          </a:stretch>
        </p:blipFill>
        <p:spPr>
          <a:xfrm>
            <a:off x="8324679" y="4066000"/>
            <a:ext cx="356346" cy="438288"/>
          </a:xfrm>
          <a:prstGeom prst="rect">
            <a:avLst/>
          </a:prstGeom>
          <a:noFill/>
          <a:ln>
            <a:noFill/>
          </a:ln>
        </p:spPr>
      </p:pic>
      <p:pic>
        <p:nvPicPr>
          <p:cNvPr id="583" name="Google Shape;583;g3128783cbcc_0_0"/>
          <p:cNvPicPr preferRelativeResize="0"/>
          <p:nvPr/>
        </p:nvPicPr>
        <p:blipFill>
          <a:blip r:embed="rId21">
            <a:alphaModFix/>
          </a:blip>
          <a:stretch>
            <a:fillRect/>
          </a:stretch>
        </p:blipFill>
        <p:spPr>
          <a:xfrm>
            <a:off x="10014813" y="4124590"/>
            <a:ext cx="314423" cy="381120"/>
          </a:xfrm>
          <a:prstGeom prst="rect">
            <a:avLst/>
          </a:prstGeom>
          <a:noFill/>
          <a:ln>
            <a:noFill/>
          </a:ln>
        </p:spPr>
      </p:pic>
      <p:pic>
        <p:nvPicPr>
          <p:cNvPr id="584" name="Google Shape;584;g3128783cbcc_0_0"/>
          <p:cNvPicPr preferRelativeResize="0"/>
          <p:nvPr/>
        </p:nvPicPr>
        <p:blipFill>
          <a:blip r:embed="rId22">
            <a:alphaModFix/>
          </a:blip>
          <a:stretch>
            <a:fillRect/>
          </a:stretch>
        </p:blipFill>
        <p:spPr>
          <a:xfrm>
            <a:off x="7804888" y="5344250"/>
            <a:ext cx="274223" cy="330675"/>
          </a:xfrm>
          <a:prstGeom prst="rect">
            <a:avLst/>
          </a:prstGeom>
          <a:noFill/>
          <a:ln>
            <a:noFill/>
          </a:ln>
        </p:spPr>
      </p:pic>
      <p:pic>
        <p:nvPicPr>
          <p:cNvPr id="585" name="Google Shape;585;g3128783cbcc_0_0"/>
          <p:cNvPicPr preferRelativeResize="0"/>
          <p:nvPr/>
        </p:nvPicPr>
        <p:blipFill>
          <a:blip r:embed="rId19">
            <a:alphaModFix/>
          </a:blip>
          <a:stretch>
            <a:fillRect/>
          </a:stretch>
        </p:blipFill>
        <p:spPr>
          <a:xfrm>
            <a:off x="1368856" y="5338082"/>
            <a:ext cx="440192" cy="34300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g3128783cbcc_0_230"/>
          <p:cNvSpPr/>
          <p:nvPr/>
        </p:nvSpPr>
        <p:spPr>
          <a:xfrm>
            <a:off x="4930475" y="1721875"/>
            <a:ext cx="6402600" cy="208500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Updated </a:t>
            </a:r>
            <a:r>
              <a:rPr lang="en-US" sz="1200" b="1">
                <a:solidFill>
                  <a:srgbClr val="3A9BF3"/>
                </a:solidFill>
                <a:latin typeface="Montserrat"/>
                <a:ea typeface="Montserrat"/>
                <a:cs typeface="Montserrat"/>
                <a:sym typeface="Montserrat"/>
              </a:rPr>
              <a:t>i</a:t>
            </a:r>
            <a:r>
              <a:rPr lang="en-US" sz="1200" b="1" i="0" u="none" strike="noStrike" cap="none">
                <a:solidFill>
                  <a:srgbClr val="3A9BF3"/>
                </a:solidFill>
                <a:latin typeface="Montserrat"/>
                <a:ea typeface="Montserrat"/>
                <a:cs typeface="Montserrat"/>
                <a:sym typeface="Montserrat"/>
              </a:rPr>
              <a:t>nitial CAMARA APIs (v0.y.z)</a:t>
            </a:r>
            <a:endParaRPr sz="1200" b="1">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0" i="0" u="none" strike="noStrike" cap="none">
                <a:solidFill>
                  <a:srgbClr val="000000"/>
                </a:solidFill>
                <a:latin typeface="Montserrat Light"/>
                <a:ea typeface="Montserrat Light"/>
                <a:cs typeface="Montserrat Light"/>
                <a:sym typeface="Montserrat Light"/>
              </a:rPr>
              <a:t>Previous versions launched in at least one market</a:t>
            </a:r>
            <a:r>
              <a:rPr lang="en-US" sz="1200" b="0" i="0" u="none" strike="noStrike" cap="none" baseline="30000">
                <a:solidFill>
                  <a:srgbClr val="000000"/>
                </a:solidFill>
                <a:latin typeface="Montserrat Light"/>
                <a:ea typeface="Montserrat Light"/>
                <a:cs typeface="Montserrat Light"/>
                <a:sym typeface="Montserrat Light"/>
              </a:rPr>
              <a:t>1</a:t>
            </a:r>
            <a:endParaRPr sz="1200" b="0" i="0" u="none" strike="noStrike" cap="none" baseline="30000">
              <a:solidFill>
                <a:srgbClr val="000000"/>
              </a:solidFill>
              <a:latin typeface="Montserrat Light"/>
              <a:ea typeface="Montserrat Light"/>
              <a:cs typeface="Montserrat Light"/>
              <a:sym typeface="Montserrat Light"/>
            </a:endParaRPr>
          </a:p>
        </p:txBody>
      </p:sp>
      <p:sp>
        <p:nvSpPr>
          <p:cNvPr id="592" name="Google Shape;592;g3128783cbcc_0_230"/>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Meta-release Fall 2024</a:t>
            </a:r>
            <a:endParaRPr/>
          </a:p>
        </p:txBody>
      </p:sp>
      <p:sp>
        <p:nvSpPr>
          <p:cNvPr id="593" name="Google Shape;593;g3128783cbcc_0_230"/>
          <p:cNvSpPr/>
          <p:nvPr/>
        </p:nvSpPr>
        <p:spPr>
          <a:xfrm>
            <a:off x="181000" y="1733175"/>
            <a:ext cx="4667100" cy="208500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Stable CAMARA APIs (v1.0.0)</a:t>
            </a:r>
            <a:endParaRPr sz="1200" b="1">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0" i="0" u="none" strike="noStrike" cap="none">
                <a:solidFill>
                  <a:srgbClr val="000000"/>
                </a:solidFill>
                <a:latin typeface="Montserrat Light"/>
                <a:ea typeface="Montserrat Light"/>
                <a:cs typeface="Montserrat Light"/>
                <a:sym typeface="Montserrat Light"/>
              </a:rPr>
              <a:t>Previous versions launched in at least one market</a:t>
            </a:r>
            <a:r>
              <a:rPr lang="en-US" sz="1200" b="0" i="0" u="none" strike="noStrike" cap="none" baseline="30000">
                <a:solidFill>
                  <a:srgbClr val="000000"/>
                </a:solidFill>
                <a:latin typeface="Montserrat Light"/>
                <a:ea typeface="Montserrat Light"/>
                <a:cs typeface="Montserrat Light"/>
                <a:sym typeface="Montserrat Light"/>
              </a:rPr>
              <a:t>1</a:t>
            </a:r>
            <a:endParaRPr sz="1200" b="0" i="0" u="none" strike="noStrike" cap="none" baseline="30000">
              <a:solidFill>
                <a:srgbClr val="000000"/>
              </a:solidFill>
              <a:latin typeface="Montserrat Light"/>
              <a:ea typeface="Montserrat Light"/>
              <a:cs typeface="Montserrat Light"/>
              <a:sym typeface="Montserrat Light"/>
            </a:endParaRPr>
          </a:p>
        </p:txBody>
      </p:sp>
      <p:sp>
        <p:nvSpPr>
          <p:cNvPr id="594" name="Google Shape;594;g3128783cbcc_0_230"/>
          <p:cNvSpPr/>
          <p:nvPr/>
        </p:nvSpPr>
        <p:spPr>
          <a:xfrm>
            <a:off x="183125" y="3882650"/>
            <a:ext cx="11155800" cy="1066500"/>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New initial APIs (v0.y.z)</a:t>
            </a:r>
            <a:br>
              <a:rPr lang="en-US" sz="1600" b="0" i="0" u="none" strike="noStrike" cap="none">
                <a:solidFill>
                  <a:srgbClr val="000000"/>
                </a:solidFill>
                <a:latin typeface="Montserrat Light"/>
                <a:ea typeface="Montserrat Light"/>
                <a:cs typeface="Montserrat Light"/>
                <a:sym typeface="Montserrat Light"/>
              </a:rPr>
            </a:br>
            <a:endParaRPr sz="1400" b="0" i="0" u="none" strike="noStrike" cap="none">
              <a:solidFill>
                <a:srgbClr val="000000"/>
              </a:solidFill>
              <a:latin typeface="Montserrat Light"/>
              <a:ea typeface="Montserrat Light"/>
              <a:cs typeface="Montserrat Light"/>
              <a:sym typeface="Montserrat Light"/>
            </a:endParaRPr>
          </a:p>
        </p:txBody>
      </p:sp>
      <p:sp>
        <p:nvSpPr>
          <p:cNvPr id="595" name="Google Shape;595;g3128783cbcc_0_230"/>
          <p:cNvSpPr/>
          <p:nvPr/>
        </p:nvSpPr>
        <p:spPr>
          <a:xfrm>
            <a:off x="184200" y="5025025"/>
            <a:ext cx="11155800" cy="1066500"/>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spcBef>
                <a:spcPts val="0"/>
              </a:spcBef>
              <a:spcAft>
                <a:spcPts val="0"/>
              </a:spcAft>
              <a:buNone/>
            </a:pPr>
            <a:r>
              <a:rPr lang="en-US" sz="1200" b="1" i="0" u="none" strike="noStrike" cap="none">
                <a:solidFill>
                  <a:srgbClr val="3A9BF3"/>
                </a:solidFill>
                <a:latin typeface="Montserrat"/>
                <a:ea typeface="Montserrat"/>
                <a:cs typeface="Montserrat"/>
                <a:sym typeface="Montserrat"/>
              </a:rPr>
              <a:t>New initial APIs to subscribe for event notifications in CloudEvents format (v0.y.z)</a:t>
            </a:r>
            <a:endParaRPr sz="1200" b="1" i="0" u="none" strike="noStrike" cap="none">
              <a:solidFill>
                <a:srgbClr val="3A9BF3"/>
              </a:solidFill>
              <a:latin typeface="Montserrat"/>
              <a:ea typeface="Montserrat"/>
              <a:cs typeface="Montserrat"/>
              <a:sym typeface="Montserrat"/>
            </a:endParaRPr>
          </a:p>
        </p:txBody>
      </p:sp>
      <p:sp>
        <p:nvSpPr>
          <p:cNvPr id="596" name="Google Shape;596;g3128783cbcc_0_230"/>
          <p:cNvSpPr txBox="1"/>
          <p:nvPr/>
        </p:nvSpPr>
        <p:spPr>
          <a:xfrm>
            <a:off x="1401695" y="3413243"/>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Sim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Swap</a:t>
            </a:r>
            <a:endParaRPr sz="1400" b="1" i="0" u="none" strike="noStrike" cap="none">
              <a:solidFill>
                <a:srgbClr val="000000"/>
              </a:solidFill>
              <a:latin typeface="Montserrat"/>
              <a:ea typeface="Montserrat"/>
              <a:cs typeface="Montserrat"/>
              <a:sym typeface="Montserrat"/>
            </a:endParaRPr>
          </a:p>
        </p:txBody>
      </p:sp>
      <p:pic>
        <p:nvPicPr>
          <p:cNvPr id="597" name="Google Shape;597;g3128783cbcc_0_230"/>
          <p:cNvPicPr preferRelativeResize="0"/>
          <p:nvPr/>
        </p:nvPicPr>
        <p:blipFill rotWithShape="1">
          <a:blip r:embed="rId3">
            <a:alphaModFix/>
          </a:blip>
          <a:srcRect/>
          <a:stretch/>
        </p:blipFill>
        <p:spPr>
          <a:xfrm>
            <a:off x="1709236" y="3070974"/>
            <a:ext cx="299327" cy="299350"/>
          </a:xfrm>
          <a:prstGeom prst="rect">
            <a:avLst/>
          </a:prstGeom>
          <a:noFill/>
          <a:ln>
            <a:noFill/>
          </a:ln>
        </p:spPr>
      </p:pic>
      <p:sp>
        <p:nvSpPr>
          <p:cNvPr id="598" name="Google Shape;598;g3128783cbcc_0_230"/>
          <p:cNvSpPr txBox="1"/>
          <p:nvPr/>
        </p:nvSpPr>
        <p:spPr>
          <a:xfrm>
            <a:off x="3147082" y="2632253"/>
            <a:ext cx="1066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Location</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Verification</a:t>
            </a:r>
            <a:endParaRPr sz="1400" b="1" i="0" u="none" strike="noStrike" cap="none">
              <a:solidFill>
                <a:srgbClr val="000000"/>
              </a:solidFill>
              <a:latin typeface="Montserrat"/>
              <a:ea typeface="Montserrat"/>
              <a:cs typeface="Montserrat"/>
              <a:sym typeface="Montserrat"/>
            </a:endParaRPr>
          </a:p>
        </p:txBody>
      </p:sp>
      <p:grpSp>
        <p:nvGrpSpPr>
          <p:cNvPr id="599" name="Google Shape;599;g3128783cbcc_0_230"/>
          <p:cNvGrpSpPr/>
          <p:nvPr/>
        </p:nvGrpSpPr>
        <p:grpSpPr>
          <a:xfrm>
            <a:off x="3500704" y="2242800"/>
            <a:ext cx="373380" cy="330667"/>
            <a:chOff x="110067" y="275988"/>
            <a:chExt cx="533400" cy="745585"/>
          </a:xfrm>
        </p:grpSpPr>
        <p:sp>
          <p:nvSpPr>
            <p:cNvPr id="600" name="Google Shape;600;g3128783cbcc_0_230"/>
            <p:cNvSpPr/>
            <p:nvPr/>
          </p:nvSpPr>
          <p:spPr>
            <a:xfrm>
              <a:off x="110067" y="747073"/>
              <a:ext cx="533400" cy="274500"/>
            </a:xfrm>
            <a:prstGeom prst="ellipse">
              <a:avLst/>
            </a:prstGeom>
            <a:noFill/>
            <a:ln w="19050" cap="flat" cmpd="sng">
              <a:solidFill>
                <a:schemeClr val="dk1"/>
              </a:solidFill>
              <a:prstDash val="dot"/>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601" name="Google Shape;601;g3128783cbcc_0_230"/>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602" name="Google Shape;602;g3128783cbcc_0_230"/>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sp>
        <p:nvSpPr>
          <p:cNvPr id="603" name="Google Shape;603;g3128783cbcc_0_230"/>
          <p:cNvSpPr txBox="1"/>
          <p:nvPr/>
        </p:nvSpPr>
        <p:spPr>
          <a:xfrm>
            <a:off x="5372633" y="2590375"/>
            <a:ext cx="1002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Carrier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Billing</a:t>
            </a:r>
            <a:endParaRPr sz="1400" b="1" i="0" u="none" strike="noStrike" cap="none">
              <a:solidFill>
                <a:srgbClr val="000000"/>
              </a:solidFill>
              <a:latin typeface="Montserrat"/>
              <a:ea typeface="Montserrat"/>
              <a:cs typeface="Montserrat"/>
              <a:sym typeface="Montserrat"/>
            </a:endParaRPr>
          </a:p>
        </p:txBody>
      </p:sp>
      <p:pic>
        <p:nvPicPr>
          <p:cNvPr id="604" name="Google Shape;604;g3128783cbcc_0_230" descr="Credit card outline"/>
          <p:cNvPicPr preferRelativeResize="0"/>
          <p:nvPr/>
        </p:nvPicPr>
        <p:blipFill rotWithShape="1">
          <a:blip r:embed="rId4">
            <a:alphaModFix/>
          </a:blip>
          <a:srcRect/>
          <a:stretch/>
        </p:blipFill>
        <p:spPr>
          <a:xfrm>
            <a:off x="5667852" y="2182767"/>
            <a:ext cx="411840" cy="411845"/>
          </a:xfrm>
          <a:prstGeom prst="rect">
            <a:avLst/>
          </a:prstGeom>
          <a:noFill/>
          <a:ln>
            <a:noFill/>
          </a:ln>
        </p:spPr>
      </p:pic>
      <p:sp>
        <p:nvSpPr>
          <p:cNvPr id="605" name="Google Shape;605;g3128783cbcc_0_230"/>
          <p:cNvSpPr txBox="1"/>
          <p:nvPr/>
        </p:nvSpPr>
        <p:spPr>
          <a:xfrm>
            <a:off x="2420007" y="3420659"/>
            <a:ext cx="1173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Simple Edge Discovery</a:t>
            </a:r>
            <a:endParaRPr sz="1400" b="1" i="0" u="none" strike="noStrike" cap="none">
              <a:solidFill>
                <a:srgbClr val="000000"/>
              </a:solidFill>
              <a:latin typeface="Montserrat"/>
              <a:ea typeface="Montserrat"/>
              <a:cs typeface="Montserrat"/>
              <a:sym typeface="Montserrat"/>
            </a:endParaRPr>
          </a:p>
        </p:txBody>
      </p:sp>
      <p:grpSp>
        <p:nvGrpSpPr>
          <p:cNvPr id="606" name="Google Shape;606;g3128783cbcc_0_230"/>
          <p:cNvGrpSpPr/>
          <p:nvPr/>
        </p:nvGrpSpPr>
        <p:grpSpPr>
          <a:xfrm>
            <a:off x="2726655" y="2969432"/>
            <a:ext cx="560288" cy="531530"/>
            <a:chOff x="11045276" y="198192"/>
            <a:chExt cx="492431" cy="492431"/>
          </a:xfrm>
        </p:grpSpPr>
        <p:pic>
          <p:nvPicPr>
            <p:cNvPr id="607" name="Google Shape;607;g3128783cbcc_0_230" descr="Cloud outline"/>
            <p:cNvPicPr preferRelativeResize="0"/>
            <p:nvPr/>
          </p:nvPicPr>
          <p:blipFill rotWithShape="1">
            <a:blip r:embed="rId5">
              <a:alphaModFix/>
            </a:blip>
            <a:srcRect/>
            <a:stretch/>
          </p:blipFill>
          <p:spPr>
            <a:xfrm>
              <a:off x="11045276" y="198192"/>
              <a:ext cx="492431" cy="492431"/>
            </a:xfrm>
            <a:prstGeom prst="rect">
              <a:avLst/>
            </a:prstGeom>
            <a:noFill/>
            <a:ln>
              <a:noFill/>
            </a:ln>
          </p:spPr>
        </p:pic>
        <p:pic>
          <p:nvPicPr>
            <p:cNvPr id="608" name="Google Shape;608;g3128783cbcc_0_230" descr="Magnifying glass outline"/>
            <p:cNvPicPr preferRelativeResize="0"/>
            <p:nvPr/>
          </p:nvPicPr>
          <p:blipFill rotWithShape="1">
            <a:blip r:embed="rId6">
              <a:alphaModFix/>
            </a:blip>
            <a:srcRect/>
            <a:stretch/>
          </p:blipFill>
          <p:spPr>
            <a:xfrm>
              <a:off x="11204598" y="386677"/>
              <a:ext cx="173786" cy="173786"/>
            </a:xfrm>
            <a:prstGeom prst="rect">
              <a:avLst/>
            </a:prstGeom>
            <a:noFill/>
            <a:ln>
              <a:noFill/>
            </a:ln>
          </p:spPr>
        </p:pic>
      </p:grpSp>
      <p:sp>
        <p:nvSpPr>
          <p:cNvPr id="609" name="Google Shape;609;g3128783cbcc_0_230"/>
          <p:cNvSpPr txBox="1"/>
          <p:nvPr/>
        </p:nvSpPr>
        <p:spPr>
          <a:xfrm>
            <a:off x="6540313" y="2590375"/>
            <a:ext cx="12978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Device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Roaming Status</a:t>
            </a:r>
            <a:br>
              <a:rPr lang="en-US" sz="1100" b="0" i="0" u="none" strike="noStrike" cap="none">
                <a:solidFill>
                  <a:srgbClr val="000000"/>
                </a:solidFill>
                <a:latin typeface="Montserrat Light"/>
                <a:ea typeface="Montserrat Light"/>
                <a:cs typeface="Montserrat Light"/>
                <a:sym typeface="Montserrat Light"/>
              </a:rPr>
            </a:br>
            <a:endParaRPr sz="1400" b="0" i="0" u="none" strike="noStrike" cap="none">
              <a:solidFill>
                <a:srgbClr val="000000"/>
              </a:solidFill>
              <a:latin typeface="Montserrat Light"/>
              <a:ea typeface="Montserrat Light"/>
              <a:cs typeface="Montserrat Light"/>
              <a:sym typeface="Montserrat Light"/>
            </a:endParaRPr>
          </a:p>
        </p:txBody>
      </p:sp>
      <p:grpSp>
        <p:nvGrpSpPr>
          <p:cNvPr id="610" name="Google Shape;610;g3128783cbcc_0_230"/>
          <p:cNvGrpSpPr/>
          <p:nvPr/>
        </p:nvGrpSpPr>
        <p:grpSpPr>
          <a:xfrm>
            <a:off x="7007854" y="2207289"/>
            <a:ext cx="362732" cy="362781"/>
            <a:chOff x="8745646" y="112631"/>
            <a:chExt cx="483063" cy="483063"/>
          </a:xfrm>
        </p:grpSpPr>
        <p:pic>
          <p:nvPicPr>
            <p:cNvPr id="611" name="Google Shape;611;g3128783cbcc_0_230" descr="Smart Phone outline"/>
            <p:cNvPicPr preferRelativeResize="0"/>
            <p:nvPr/>
          </p:nvPicPr>
          <p:blipFill rotWithShape="1">
            <a:blip r:embed="rId7">
              <a:alphaModFix/>
            </a:blip>
            <a:srcRect/>
            <a:stretch/>
          </p:blipFill>
          <p:spPr>
            <a:xfrm>
              <a:off x="8745646" y="112631"/>
              <a:ext cx="483063" cy="483063"/>
            </a:xfrm>
            <a:prstGeom prst="rect">
              <a:avLst/>
            </a:prstGeom>
            <a:noFill/>
            <a:ln>
              <a:noFill/>
            </a:ln>
          </p:spPr>
        </p:pic>
        <p:pic>
          <p:nvPicPr>
            <p:cNvPr id="612" name="Google Shape;612;g3128783cbcc_0_230" descr="World outline"/>
            <p:cNvPicPr preferRelativeResize="0"/>
            <p:nvPr/>
          </p:nvPicPr>
          <p:blipFill rotWithShape="1">
            <a:blip r:embed="rId8">
              <a:alphaModFix/>
            </a:blip>
            <a:srcRect l="3510" t="1820" r="-3509" b="-1819"/>
            <a:stretch/>
          </p:blipFill>
          <p:spPr>
            <a:xfrm rot="1645616" flipH="1">
              <a:off x="8883107" y="261061"/>
              <a:ext cx="189144" cy="189144"/>
            </a:xfrm>
            <a:prstGeom prst="rect">
              <a:avLst/>
            </a:prstGeom>
            <a:noFill/>
            <a:ln>
              <a:noFill/>
            </a:ln>
          </p:spPr>
        </p:pic>
      </p:grpSp>
      <p:sp>
        <p:nvSpPr>
          <p:cNvPr id="613" name="Google Shape;613;g3128783cbcc_0_230"/>
          <p:cNvSpPr txBox="1"/>
          <p:nvPr/>
        </p:nvSpPr>
        <p:spPr>
          <a:xfrm>
            <a:off x="9756510" y="2573931"/>
            <a:ext cx="744600" cy="36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KYC</a:t>
            </a:r>
            <a:r>
              <a:rPr lang="en-US" sz="1100" b="1" i="0" u="none" strike="noStrike" cap="none" baseline="30000">
                <a:solidFill>
                  <a:srgbClr val="000000"/>
                </a:solidFill>
                <a:latin typeface="Montserrat"/>
                <a:ea typeface="Montserrat"/>
                <a:cs typeface="Montserrat"/>
                <a:sym typeface="Montserrat"/>
              </a:rPr>
              <a:t>3</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Match</a:t>
            </a:r>
            <a:endParaRPr sz="1400" b="1" i="0" u="none" strike="noStrike" cap="none">
              <a:solidFill>
                <a:srgbClr val="000000"/>
              </a:solidFill>
              <a:latin typeface="Montserrat"/>
              <a:ea typeface="Montserrat"/>
              <a:cs typeface="Montserrat"/>
              <a:sym typeface="Montserrat"/>
            </a:endParaRPr>
          </a:p>
        </p:txBody>
      </p:sp>
      <p:grpSp>
        <p:nvGrpSpPr>
          <p:cNvPr id="614" name="Google Shape;614;g3128783cbcc_0_230"/>
          <p:cNvGrpSpPr/>
          <p:nvPr/>
        </p:nvGrpSpPr>
        <p:grpSpPr>
          <a:xfrm>
            <a:off x="9900336" y="2205157"/>
            <a:ext cx="456936" cy="367068"/>
            <a:chOff x="9835305" y="2203087"/>
            <a:chExt cx="608518" cy="488772"/>
          </a:xfrm>
        </p:grpSpPr>
        <p:sp>
          <p:nvSpPr>
            <p:cNvPr id="615" name="Google Shape;615;g3128783cbcc_0_230"/>
            <p:cNvSpPr/>
            <p:nvPr/>
          </p:nvSpPr>
          <p:spPr>
            <a:xfrm>
              <a:off x="10101435" y="2466650"/>
              <a:ext cx="66872" cy="45708"/>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nvGrpSpPr>
            <p:cNvPr id="616" name="Google Shape;616;g3128783cbcc_0_230"/>
            <p:cNvGrpSpPr/>
            <p:nvPr/>
          </p:nvGrpSpPr>
          <p:grpSpPr>
            <a:xfrm>
              <a:off x="9835305" y="2203087"/>
              <a:ext cx="608518" cy="488772"/>
              <a:chOff x="11244985" y="238371"/>
              <a:chExt cx="896990" cy="611042"/>
            </a:xfrm>
          </p:grpSpPr>
          <p:pic>
            <p:nvPicPr>
              <p:cNvPr id="617" name="Google Shape;617;g3128783cbcc_0_230" descr="User outline"/>
              <p:cNvPicPr preferRelativeResize="0"/>
              <p:nvPr/>
            </p:nvPicPr>
            <p:blipFill rotWithShape="1">
              <a:blip r:embed="rId9">
                <a:alphaModFix/>
              </a:blip>
              <a:srcRect/>
              <a:stretch/>
            </p:blipFill>
            <p:spPr>
              <a:xfrm>
                <a:off x="11494035" y="311642"/>
                <a:ext cx="389382" cy="389382"/>
              </a:xfrm>
              <a:prstGeom prst="rect">
                <a:avLst/>
              </a:prstGeom>
              <a:noFill/>
              <a:ln>
                <a:noFill/>
              </a:ln>
            </p:spPr>
          </p:pic>
          <p:pic>
            <p:nvPicPr>
              <p:cNvPr id="618" name="Google Shape;618;g3128783cbcc_0_230" descr="Smart Phone outline"/>
              <p:cNvPicPr preferRelativeResize="0"/>
              <p:nvPr/>
            </p:nvPicPr>
            <p:blipFill rotWithShape="1">
              <a:blip r:embed="rId7">
                <a:alphaModFix/>
              </a:blip>
              <a:srcRect/>
              <a:stretch/>
            </p:blipFill>
            <p:spPr>
              <a:xfrm>
                <a:off x="11244985" y="238371"/>
                <a:ext cx="896990" cy="611042"/>
              </a:xfrm>
              <a:prstGeom prst="rect">
                <a:avLst/>
              </a:prstGeom>
              <a:noFill/>
              <a:ln>
                <a:noFill/>
              </a:ln>
            </p:spPr>
          </p:pic>
        </p:grpSp>
      </p:grpSp>
      <p:sp>
        <p:nvSpPr>
          <p:cNvPr id="619" name="Google Shape;619;g3128783cbcc_0_230"/>
          <p:cNvSpPr txBox="1"/>
          <p:nvPr/>
        </p:nvSpPr>
        <p:spPr>
          <a:xfrm>
            <a:off x="6278675" y="4533607"/>
            <a:ext cx="1108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Connectivity</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Insights</a:t>
            </a:r>
            <a:endParaRPr/>
          </a:p>
        </p:txBody>
      </p:sp>
      <p:sp>
        <p:nvSpPr>
          <p:cNvPr id="620" name="Google Shape;620;g3128783cbcc_0_230"/>
          <p:cNvSpPr txBox="1"/>
          <p:nvPr/>
        </p:nvSpPr>
        <p:spPr>
          <a:xfrm>
            <a:off x="2359719" y="4533607"/>
            <a:ext cx="1212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Call Forwarding</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Signal</a:t>
            </a:r>
            <a:endParaRPr sz="1400" b="1" i="0" u="none" strike="noStrike" cap="none">
              <a:solidFill>
                <a:srgbClr val="000000"/>
              </a:solidFill>
              <a:latin typeface="Montserrat"/>
              <a:ea typeface="Montserrat"/>
              <a:cs typeface="Montserrat"/>
              <a:sym typeface="Montserrat"/>
            </a:endParaRPr>
          </a:p>
        </p:txBody>
      </p:sp>
      <p:sp>
        <p:nvSpPr>
          <p:cNvPr id="621" name="Google Shape;621;g3128783cbcc_0_230"/>
          <p:cNvSpPr txBox="1"/>
          <p:nvPr/>
        </p:nvSpPr>
        <p:spPr>
          <a:xfrm>
            <a:off x="7387157" y="5690986"/>
            <a:ext cx="11097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chemeClr val="dk1"/>
                </a:solidFill>
                <a:latin typeface="Montserrat"/>
                <a:ea typeface="Montserrat"/>
                <a:cs typeface="Montserrat"/>
                <a:sym typeface="Montserrat"/>
              </a:rPr>
              <a:t>Geofencing</a:t>
            </a:r>
            <a:r>
              <a:rPr lang="en-US" sz="1100" b="0" i="0" u="none" strike="noStrike" cap="none">
                <a:solidFill>
                  <a:schemeClr val="dk1"/>
                </a:solidFill>
                <a:latin typeface="Montserrat Light"/>
                <a:ea typeface="Montserrat Light"/>
                <a:cs typeface="Montserrat Light"/>
                <a:sym typeface="Montserrat Light"/>
              </a:rPr>
              <a:t> Subscriptions</a:t>
            </a:r>
            <a:endParaRPr sz="1400" b="0" i="0" u="none" strike="noStrike" cap="none">
              <a:solidFill>
                <a:schemeClr val="dk1"/>
              </a:solidFill>
              <a:latin typeface="Montserrat Light"/>
              <a:ea typeface="Montserrat Light"/>
              <a:cs typeface="Montserrat Light"/>
              <a:sym typeface="Montserrat Light"/>
            </a:endParaRPr>
          </a:p>
        </p:txBody>
      </p:sp>
      <p:sp>
        <p:nvSpPr>
          <p:cNvPr id="622" name="Google Shape;622;g3128783cbcc_0_230"/>
          <p:cNvSpPr txBox="1"/>
          <p:nvPr/>
        </p:nvSpPr>
        <p:spPr>
          <a:xfrm>
            <a:off x="9711237" y="4533607"/>
            <a:ext cx="921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QoD Provisioning</a:t>
            </a:r>
            <a:endParaRPr sz="1400" b="1" i="0" u="none" strike="noStrike" cap="none">
              <a:solidFill>
                <a:srgbClr val="000000"/>
              </a:solidFill>
              <a:latin typeface="Montserrat"/>
              <a:ea typeface="Montserrat"/>
              <a:cs typeface="Montserrat"/>
              <a:sym typeface="Montserrat"/>
            </a:endParaRPr>
          </a:p>
        </p:txBody>
      </p:sp>
      <p:sp>
        <p:nvSpPr>
          <p:cNvPr id="623" name="Google Shape;623;g3128783cbcc_0_230"/>
          <p:cNvSpPr txBox="1"/>
          <p:nvPr/>
        </p:nvSpPr>
        <p:spPr>
          <a:xfrm>
            <a:off x="758923" y="5690986"/>
            <a:ext cx="16902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a:solidFill>
                  <a:schemeClr val="dk1"/>
                </a:solidFill>
                <a:latin typeface="Montserrat"/>
                <a:ea typeface="Montserrat"/>
                <a:cs typeface="Montserrat"/>
                <a:sym typeface="Montserrat"/>
              </a:rPr>
              <a:t>Connectivity Insights </a:t>
            </a:r>
            <a:r>
              <a:rPr lang="en-US" sz="1100" b="0" i="0" u="none" strike="noStrike">
                <a:solidFill>
                  <a:schemeClr val="dk1"/>
                </a:solidFill>
                <a:latin typeface="Montserrat"/>
                <a:ea typeface="Montserrat"/>
                <a:cs typeface="Montserrat"/>
                <a:sym typeface="Montserrat"/>
              </a:rPr>
              <a:t>Subscriptions</a:t>
            </a:r>
            <a:endParaRPr sz="1400" b="0" i="0" u="none" strike="noStrike" cap="none">
              <a:solidFill>
                <a:schemeClr val="dk1"/>
              </a:solidFill>
              <a:latin typeface="Montserrat Light"/>
              <a:ea typeface="Montserrat Light"/>
              <a:cs typeface="Montserrat Light"/>
              <a:sym typeface="Montserrat Light"/>
            </a:endParaRPr>
          </a:p>
        </p:txBody>
      </p:sp>
      <p:sp>
        <p:nvSpPr>
          <p:cNvPr id="624" name="Google Shape;624;g3128783cbcc_0_230"/>
          <p:cNvSpPr txBox="1"/>
          <p:nvPr/>
        </p:nvSpPr>
        <p:spPr>
          <a:xfrm>
            <a:off x="2967406" y="5705981"/>
            <a:ext cx="1568100" cy="31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a:solidFill>
                  <a:schemeClr val="dk1"/>
                </a:solidFill>
                <a:latin typeface="Montserrat"/>
                <a:ea typeface="Montserrat"/>
                <a:cs typeface="Montserrat"/>
                <a:sym typeface="Montserrat"/>
              </a:rPr>
              <a:t>Device Reachability </a:t>
            </a:r>
            <a:r>
              <a:rPr lang="en-US" sz="1100" b="0" i="0" u="none" strike="noStrike">
                <a:solidFill>
                  <a:schemeClr val="dk1"/>
                </a:solidFill>
                <a:latin typeface="Montserrat"/>
                <a:ea typeface="Montserrat"/>
                <a:cs typeface="Montserrat"/>
                <a:sym typeface="Montserrat"/>
              </a:rPr>
              <a:t>Status Subscriptions</a:t>
            </a:r>
            <a:endParaRPr sz="1400" b="0" i="0" u="none" strike="noStrike" cap="none">
              <a:solidFill>
                <a:schemeClr val="dk1"/>
              </a:solidFill>
              <a:latin typeface="Montserrat Light"/>
              <a:ea typeface="Montserrat Light"/>
              <a:cs typeface="Montserrat Light"/>
              <a:sym typeface="Montserrat Light"/>
            </a:endParaRPr>
          </a:p>
        </p:txBody>
      </p:sp>
      <p:sp>
        <p:nvSpPr>
          <p:cNvPr id="625" name="Google Shape;625;g3128783cbcc_0_230"/>
          <p:cNvSpPr txBox="1"/>
          <p:nvPr/>
        </p:nvSpPr>
        <p:spPr>
          <a:xfrm>
            <a:off x="7998557" y="4533607"/>
            <a:ext cx="1008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Population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Density Data</a:t>
            </a:r>
            <a:endParaRPr sz="1400" b="1" i="0" u="none" strike="noStrike" cap="none">
              <a:solidFill>
                <a:srgbClr val="000000"/>
              </a:solidFill>
              <a:latin typeface="Montserrat"/>
              <a:ea typeface="Montserrat"/>
              <a:cs typeface="Montserrat"/>
              <a:sym typeface="Montserrat"/>
            </a:endParaRPr>
          </a:p>
        </p:txBody>
      </p:sp>
      <p:sp>
        <p:nvSpPr>
          <p:cNvPr id="626" name="Google Shape;626;g3128783cbcc_0_230"/>
          <p:cNvSpPr txBox="1"/>
          <p:nvPr/>
        </p:nvSpPr>
        <p:spPr>
          <a:xfrm>
            <a:off x="5180564" y="5690986"/>
            <a:ext cx="1561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a:solidFill>
                  <a:schemeClr val="dk1"/>
                </a:solidFill>
                <a:latin typeface="Montserrat"/>
                <a:ea typeface="Montserrat"/>
                <a:cs typeface="Montserrat"/>
                <a:sym typeface="Montserrat"/>
              </a:rPr>
              <a:t>Device Roaming </a:t>
            </a:r>
            <a:r>
              <a:rPr lang="en-US" sz="1100" b="0" i="0" u="none" strike="noStrike">
                <a:solidFill>
                  <a:schemeClr val="dk1"/>
                </a:solidFill>
                <a:latin typeface="Montserrat"/>
                <a:ea typeface="Montserrat"/>
                <a:cs typeface="Montserrat"/>
                <a:sym typeface="Montserrat"/>
              </a:rPr>
              <a:t>Status Subscriptions</a:t>
            </a:r>
            <a:endParaRPr sz="1400" b="0" i="0" u="none" strike="noStrike" cap="none">
              <a:solidFill>
                <a:schemeClr val="dk1"/>
              </a:solidFill>
              <a:latin typeface="Montserrat Light"/>
              <a:ea typeface="Montserrat Light"/>
              <a:cs typeface="Montserrat Light"/>
              <a:sym typeface="Montserrat Light"/>
            </a:endParaRPr>
          </a:p>
        </p:txBody>
      </p:sp>
      <p:sp>
        <p:nvSpPr>
          <p:cNvPr id="627" name="Google Shape;627;g3128783cbcc_0_230"/>
          <p:cNvSpPr txBox="1"/>
          <p:nvPr/>
        </p:nvSpPr>
        <p:spPr>
          <a:xfrm>
            <a:off x="9141836" y="5690986"/>
            <a:ext cx="1065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a:solidFill>
                  <a:schemeClr val="dk1"/>
                </a:solidFill>
                <a:latin typeface="Montserrat"/>
                <a:ea typeface="Montserrat"/>
                <a:cs typeface="Montserrat"/>
                <a:sym typeface="Montserrat"/>
              </a:rPr>
              <a:t>SIM Swap </a:t>
            </a:r>
            <a:r>
              <a:rPr lang="en-US" sz="1100" b="0" i="0" u="none" strike="noStrike">
                <a:solidFill>
                  <a:schemeClr val="dk1"/>
                </a:solidFill>
                <a:latin typeface="Montserrat"/>
                <a:ea typeface="Montserrat"/>
                <a:cs typeface="Montserrat"/>
                <a:sym typeface="Montserrat"/>
              </a:rPr>
              <a:t>Subscriptions</a:t>
            </a:r>
            <a:endParaRPr sz="1400" b="0" i="0" u="none" strike="noStrike" cap="none">
              <a:solidFill>
                <a:schemeClr val="dk1"/>
              </a:solidFill>
              <a:latin typeface="Montserrat Light"/>
              <a:ea typeface="Montserrat Light"/>
              <a:cs typeface="Montserrat Light"/>
              <a:sym typeface="Montserrat Light"/>
            </a:endParaRPr>
          </a:p>
        </p:txBody>
      </p:sp>
      <p:sp>
        <p:nvSpPr>
          <p:cNvPr id="628" name="Google Shape;628;g3128783cbcc_0_230"/>
          <p:cNvSpPr txBox="1"/>
          <p:nvPr/>
        </p:nvSpPr>
        <p:spPr>
          <a:xfrm>
            <a:off x="8003511" y="2590375"/>
            <a:ext cx="1587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Device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Reachability Status</a:t>
            </a:r>
            <a:br>
              <a:rPr lang="en-US" sz="1100" b="0" i="0" u="none" strike="noStrike" cap="none">
                <a:solidFill>
                  <a:srgbClr val="000000"/>
                </a:solidFill>
                <a:latin typeface="Montserrat Light"/>
                <a:ea typeface="Montserrat Light"/>
                <a:cs typeface="Montserrat Light"/>
                <a:sym typeface="Montserrat Light"/>
              </a:rPr>
            </a:br>
            <a:endParaRPr sz="1400" b="0" i="0" u="none" strike="noStrike" cap="none">
              <a:solidFill>
                <a:srgbClr val="000000"/>
              </a:solidFill>
              <a:latin typeface="Montserrat Light"/>
              <a:ea typeface="Montserrat Light"/>
              <a:cs typeface="Montserrat Light"/>
              <a:sym typeface="Montserrat Light"/>
            </a:endParaRPr>
          </a:p>
        </p:txBody>
      </p:sp>
      <p:grpSp>
        <p:nvGrpSpPr>
          <p:cNvPr id="629" name="Google Shape;629;g3128783cbcc_0_230"/>
          <p:cNvGrpSpPr/>
          <p:nvPr/>
        </p:nvGrpSpPr>
        <p:grpSpPr>
          <a:xfrm>
            <a:off x="8582512" y="2207289"/>
            <a:ext cx="362732" cy="362781"/>
            <a:chOff x="8745646" y="112631"/>
            <a:chExt cx="483063" cy="483063"/>
          </a:xfrm>
        </p:grpSpPr>
        <p:pic>
          <p:nvPicPr>
            <p:cNvPr id="630" name="Google Shape;630;g3128783cbcc_0_230" descr="Smart Phone outline"/>
            <p:cNvPicPr preferRelativeResize="0"/>
            <p:nvPr/>
          </p:nvPicPr>
          <p:blipFill rotWithShape="1">
            <a:blip r:embed="rId7">
              <a:alphaModFix/>
            </a:blip>
            <a:srcRect/>
            <a:stretch/>
          </p:blipFill>
          <p:spPr>
            <a:xfrm>
              <a:off x="8745646" y="112631"/>
              <a:ext cx="483063" cy="483063"/>
            </a:xfrm>
            <a:prstGeom prst="rect">
              <a:avLst/>
            </a:prstGeom>
            <a:noFill/>
            <a:ln>
              <a:noFill/>
            </a:ln>
          </p:spPr>
        </p:pic>
        <p:pic>
          <p:nvPicPr>
            <p:cNvPr id="631" name="Google Shape;631;g3128783cbcc_0_230" descr="World outline"/>
            <p:cNvPicPr preferRelativeResize="0"/>
            <p:nvPr/>
          </p:nvPicPr>
          <p:blipFill rotWithShape="1">
            <a:blip r:embed="rId8">
              <a:alphaModFix/>
            </a:blip>
            <a:srcRect/>
            <a:stretch/>
          </p:blipFill>
          <p:spPr>
            <a:xfrm rot="1645616" flipH="1">
              <a:off x="8892607" y="259586"/>
              <a:ext cx="189144" cy="189144"/>
            </a:xfrm>
            <a:prstGeom prst="rect">
              <a:avLst/>
            </a:prstGeom>
            <a:noFill/>
            <a:ln>
              <a:noFill/>
            </a:ln>
          </p:spPr>
        </p:pic>
      </p:grpSp>
      <p:sp>
        <p:nvSpPr>
          <p:cNvPr id="632" name="Google Shape;632;g3128783cbcc_0_230"/>
          <p:cNvSpPr txBox="1"/>
          <p:nvPr/>
        </p:nvSpPr>
        <p:spPr>
          <a:xfrm>
            <a:off x="4267701" y="4533607"/>
            <a:ext cx="1212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Carrier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Billing Refund</a:t>
            </a:r>
            <a:endParaRPr sz="1400" b="1" i="0" u="none" strike="noStrike" cap="none">
              <a:solidFill>
                <a:srgbClr val="000000"/>
              </a:solidFill>
              <a:latin typeface="Montserrat"/>
              <a:ea typeface="Montserrat"/>
              <a:cs typeface="Montserrat"/>
              <a:sym typeface="Montserrat"/>
            </a:endParaRPr>
          </a:p>
        </p:txBody>
      </p:sp>
      <p:sp>
        <p:nvSpPr>
          <p:cNvPr id="633" name="Google Shape;633;g3128783cbcc_0_230"/>
          <p:cNvSpPr txBox="1"/>
          <p:nvPr/>
        </p:nvSpPr>
        <p:spPr>
          <a:xfrm>
            <a:off x="639837" y="4533607"/>
            <a:ext cx="921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Application Profiles</a:t>
            </a:r>
            <a:endParaRPr/>
          </a:p>
        </p:txBody>
      </p:sp>
      <p:sp>
        <p:nvSpPr>
          <p:cNvPr id="634" name="Google Shape;634;g3128783cbcc_0_230"/>
          <p:cNvSpPr txBox="1"/>
          <p:nvPr/>
        </p:nvSpPr>
        <p:spPr>
          <a:xfrm>
            <a:off x="10119262" y="3413197"/>
            <a:ext cx="933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Quality on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Demand </a:t>
            </a:r>
            <a:endParaRPr sz="1400" b="1" i="0" u="none" strike="noStrike" cap="none">
              <a:solidFill>
                <a:srgbClr val="000000"/>
              </a:solidFill>
              <a:latin typeface="Montserrat"/>
              <a:ea typeface="Montserrat"/>
              <a:cs typeface="Montserrat"/>
              <a:sym typeface="Montserrat"/>
            </a:endParaRPr>
          </a:p>
        </p:txBody>
      </p:sp>
      <p:pic>
        <p:nvPicPr>
          <p:cNvPr id="635" name="Google Shape;635;g3128783cbcc_0_230"/>
          <p:cNvPicPr preferRelativeResize="0"/>
          <p:nvPr/>
        </p:nvPicPr>
        <p:blipFill rotWithShape="1">
          <a:blip r:embed="rId10">
            <a:alphaModFix/>
          </a:blip>
          <a:srcRect/>
          <a:stretch/>
        </p:blipFill>
        <p:spPr>
          <a:xfrm>
            <a:off x="10467186" y="3053452"/>
            <a:ext cx="237739" cy="323080"/>
          </a:xfrm>
          <a:prstGeom prst="rect">
            <a:avLst/>
          </a:prstGeom>
          <a:noFill/>
          <a:ln>
            <a:noFill/>
          </a:ln>
        </p:spPr>
      </p:pic>
      <p:sp>
        <p:nvSpPr>
          <p:cNvPr id="636" name="Google Shape;636;g3128783cbcc_0_230"/>
          <p:cNvSpPr txBox="1"/>
          <p:nvPr/>
        </p:nvSpPr>
        <p:spPr>
          <a:xfrm>
            <a:off x="7391436" y="3413197"/>
            <a:ext cx="1164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Home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Devices</a:t>
            </a:r>
            <a:r>
              <a:rPr lang="en-US" sz="1100" b="1">
                <a:solidFill>
                  <a:srgbClr val="000000"/>
                </a:solidFill>
                <a:latin typeface="Montserrat"/>
                <a:ea typeface="Montserrat"/>
                <a:cs typeface="Montserrat"/>
                <a:sym typeface="Montserrat"/>
              </a:rPr>
              <a:t> </a:t>
            </a:r>
            <a:r>
              <a:rPr lang="en-US" sz="1100" b="1" i="0" u="none" strike="noStrike" cap="none">
                <a:solidFill>
                  <a:srgbClr val="000000"/>
                </a:solidFill>
                <a:latin typeface="Montserrat"/>
                <a:ea typeface="Montserrat"/>
                <a:cs typeface="Montserrat"/>
                <a:sym typeface="Montserrat"/>
              </a:rPr>
              <a:t>QoD</a:t>
            </a:r>
            <a:endParaRPr sz="1400" b="1" i="0" u="none" strike="noStrike" cap="none">
              <a:solidFill>
                <a:srgbClr val="000000"/>
              </a:solidFill>
              <a:latin typeface="Montserrat"/>
              <a:ea typeface="Montserrat"/>
              <a:cs typeface="Montserrat"/>
              <a:sym typeface="Montserrat"/>
            </a:endParaRPr>
          </a:p>
        </p:txBody>
      </p:sp>
      <p:grpSp>
        <p:nvGrpSpPr>
          <p:cNvPr id="637" name="Google Shape;637;g3128783cbcc_0_230"/>
          <p:cNvGrpSpPr/>
          <p:nvPr/>
        </p:nvGrpSpPr>
        <p:grpSpPr>
          <a:xfrm>
            <a:off x="7805573" y="3074138"/>
            <a:ext cx="336004" cy="302375"/>
            <a:chOff x="10498363" y="196296"/>
            <a:chExt cx="789298" cy="699134"/>
          </a:xfrm>
        </p:grpSpPr>
        <p:sp>
          <p:nvSpPr>
            <p:cNvPr id="638" name="Google Shape;638;g3128783cbcc_0_230"/>
            <p:cNvSpPr/>
            <p:nvPr/>
          </p:nvSpPr>
          <p:spPr>
            <a:xfrm>
              <a:off x="10498363" y="196296"/>
              <a:ext cx="789298" cy="699134"/>
            </a:xfrm>
            <a:custGeom>
              <a:avLst/>
              <a:gdLst/>
              <a:ahLst/>
              <a:cxnLst/>
              <a:rect l="l" t="t" r="r" b="b"/>
              <a:pathLst>
                <a:path w="789298" h="699134" extrusionOk="0">
                  <a:moveTo>
                    <a:pt x="789299" y="374885"/>
                  </a:moveTo>
                  <a:lnTo>
                    <a:pt x="394649" y="0"/>
                  </a:lnTo>
                  <a:lnTo>
                    <a:pt x="0" y="374885"/>
                  </a:lnTo>
                  <a:lnTo>
                    <a:pt x="61808" y="436683"/>
                  </a:lnTo>
                  <a:lnTo>
                    <a:pt x="108899" y="392087"/>
                  </a:lnTo>
                  <a:lnTo>
                    <a:pt x="108899" y="698906"/>
                  </a:lnTo>
                  <a:lnTo>
                    <a:pt x="680399" y="699135"/>
                  </a:lnTo>
                  <a:lnTo>
                    <a:pt x="680399" y="391687"/>
                  </a:lnTo>
                  <a:lnTo>
                    <a:pt x="727729" y="436455"/>
                  </a:lnTo>
                  <a:close/>
                  <a:moveTo>
                    <a:pt x="661349" y="680085"/>
                  </a:moveTo>
                  <a:lnTo>
                    <a:pt x="127949" y="679866"/>
                  </a:lnTo>
                  <a:lnTo>
                    <a:pt x="127949" y="374047"/>
                  </a:lnTo>
                  <a:lnTo>
                    <a:pt x="394649" y="121482"/>
                  </a:lnTo>
                  <a:lnTo>
                    <a:pt x="661349" y="373675"/>
                  </a:lnTo>
                  <a:close/>
                  <a:moveTo>
                    <a:pt x="62160" y="410108"/>
                  </a:moveTo>
                  <a:lnTo>
                    <a:pt x="27299" y="375285"/>
                  </a:lnTo>
                  <a:lnTo>
                    <a:pt x="394649" y="26251"/>
                  </a:lnTo>
                  <a:lnTo>
                    <a:pt x="762000" y="375285"/>
                  </a:lnTo>
                  <a:lnTo>
                    <a:pt x="727358" y="409880"/>
                  </a:lnTo>
                  <a:lnTo>
                    <a:pt x="394649" y="952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pic>
          <p:nvPicPr>
            <p:cNvPr id="639" name="Google Shape;639;g3128783cbcc_0_230"/>
            <p:cNvPicPr preferRelativeResize="0"/>
            <p:nvPr/>
          </p:nvPicPr>
          <p:blipFill rotWithShape="1">
            <a:blip r:embed="rId10">
              <a:alphaModFix/>
            </a:blip>
            <a:srcRect/>
            <a:stretch/>
          </p:blipFill>
          <p:spPr>
            <a:xfrm>
              <a:off x="10774653" y="514538"/>
              <a:ext cx="236718" cy="321689"/>
            </a:xfrm>
            <a:prstGeom prst="rect">
              <a:avLst/>
            </a:prstGeom>
            <a:noFill/>
            <a:ln>
              <a:noFill/>
            </a:ln>
          </p:spPr>
        </p:pic>
      </p:grpSp>
      <p:sp>
        <p:nvSpPr>
          <p:cNvPr id="640" name="Google Shape;640;g3128783cbcc_0_230"/>
          <p:cNvSpPr txBox="1"/>
          <p:nvPr/>
        </p:nvSpPr>
        <p:spPr>
          <a:xfrm>
            <a:off x="6178104" y="3413197"/>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Location</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Retrieval</a:t>
            </a:r>
            <a:endParaRPr sz="1400" b="1" i="0" u="none" strike="noStrike" cap="none">
              <a:solidFill>
                <a:srgbClr val="000000"/>
              </a:solidFill>
              <a:latin typeface="Montserrat"/>
              <a:ea typeface="Montserrat"/>
              <a:cs typeface="Montserrat"/>
              <a:sym typeface="Montserrat"/>
            </a:endParaRPr>
          </a:p>
        </p:txBody>
      </p:sp>
      <p:grpSp>
        <p:nvGrpSpPr>
          <p:cNvPr id="641" name="Google Shape;641;g3128783cbcc_0_230"/>
          <p:cNvGrpSpPr/>
          <p:nvPr/>
        </p:nvGrpSpPr>
        <p:grpSpPr>
          <a:xfrm>
            <a:off x="6466269" y="3077163"/>
            <a:ext cx="338069" cy="299352"/>
            <a:chOff x="110067" y="275988"/>
            <a:chExt cx="533400" cy="745585"/>
          </a:xfrm>
        </p:grpSpPr>
        <p:sp>
          <p:nvSpPr>
            <p:cNvPr id="642" name="Google Shape;642;g3128783cbcc_0_230"/>
            <p:cNvSpPr/>
            <p:nvPr/>
          </p:nvSpPr>
          <p:spPr>
            <a:xfrm>
              <a:off x="110067" y="747073"/>
              <a:ext cx="533400" cy="274500"/>
            </a:xfrm>
            <a:prstGeom prst="ellipse">
              <a:avLst/>
            </a:prstGeom>
            <a:noFill/>
            <a:ln w="1905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643" name="Google Shape;643;g3128783cbcc_0_230"/>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644" name="Google Shape;644;g3128783cbcc_0_230"/>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sp>
        <p:nvSpPr>
          <p:cNvPr id="645" name="Google Shape;645;g3128783cbcc_0_230"/>
          <p:cNvSpPr txBox="1"/>
          <p:nvPr/>
        </p:nvSpPr>
        <p:spPr>
          <a:xfrm>
            <a:off x="8815514" y="3416710"/>
            <a:ext cx="10419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QoS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Profiles</a:t>
            </a:r>
            <a:endParaRPr sz="1400" b="1" i="0" u="none" strike="noStrike" cap="none">
              <a:solidFill>
                <a:srgbClr val="000000"/>
              </a:solidFill>
              <a:latin typeface="Montserrat"/>
              <a:ea typeface="Montserrat"/>
              <a:cs typeface="Montserrat"/>
              <a:sym typeface="Montserrat"/>
            </a:endParaRPr>
          </a:p>
        </p:txBody>
      </p:sp>
      <p:pic>
        <p:nvPicPr>
          <p:cNvPr id="646" name="Google Shape;646;g3128783cbcc_0_230"/>
          <p:cNvPicPr preferRelativeResize="0"/>
          <p:nvPr/>
        </p:nvPicPr>
        <p:blipFill rotWithShape="1">
          <a:blip r:embed="rId10">
            <a:alphaModFix/>
          </a:blip>
          <a:srcRect/>
          <a:stretch/>
        </p:blipFill>
        <p:spPr>
          <a:xfrm>
            <a:off x="9217598" y="3056311"/>
            <a:ext cx="237739" cy="323080"/>
          </a:xfrm>
          <a:prstGeom prst="rect">
            <a:avLst/>
          </a:prstGeom>
          <a:noFill/>
          <a:ln>
            <a:noFill/>
          </a:ln>
        </p:spPr>
      </p:pic>
      <p:sp>
        <p:nvSpPr>
          <p:cNvPr id="647" name="Google Shape;647;g3128783cbcc_0_230"/>
          <p:cNvSpPr txBox="1"/>
          <p:nvPr/>
        </p:nvSpPr>
        <p:spPr>
          <a:xfrm>
            <a:off x="5134504" y="3396753"/>
            <a:ext cx="744600" cy="36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KYC</a:t>
            </a:r>
            <a:r>
              <a:rPr lang="en-US" sz="1100" b="1" i="0" u="none" strike="noStrike" cap="none" baseline="30000">
                <a:solidFill>
                  <a:srgbClr val="000000"/>
                </a:solidFill>
                <a:latin typeface="Montserrat"/>
                <a:ea typeface="Montserrat"/>
                <a:cs typeface="Montserrat"/>
                <a:sym typeface="Montserrat"/>
              </a:rPr>
              <a:t>3</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Fill-In</a:t>
            </a:r>
            <a:endParaRPr sz="1400" b="1" i="0" u="none" strike="noStrike" cap="none">
              <a:solidFill>
                <a:srgbClr val="000000"/>
              </a:solidFill>
              <a:latin typeface="Montserrat"/>
              <a:ea typeface="Montserrat"/>
              <a:cs typeface="Montserrat"/>
              <a:sym typeface="Montserrat"/>
            </a:endParaRPr>
          </a:p>
        </p:txBody>
      </p:sp>
      <p:grpSp>
        <p:nvGrpSpPr>
          <p:cNvPr id="648" name="Google Shape;648;g3128783cbcc_0_230"/>
          <p:cNvGrpSpPr/>
          <p:nvPr/>
        </p:nvGrpSpPr>
        <p:grpSpPr>
          <a:xfrm>
            <a:off x="5289238" y="3022557"/>
            <a:ext cx="457017" cy="367114"/>
            <a:chOff x="11244985" y="238371"/>
            <a:chExt cx="896990" cy="611042"/>
          </a:xfrm>
        </p:grpSpPr>
        <p:pic>
          <p:nvPicPr>
            <p:cNvPr id="649" name="Google Shape;649;g3128783cbcc_0_230" descr="User outline"/>
            <p:cNvPicPr preferRelativeResize="0"/>
            <p:nvPr/>
          </p:nvPicPr>
          <p:blipFill rotWithShape="1">
            <a:blip r:embed="rId9">
              <a:alphaModFix/>
            </a:blip>
            <a:srcRect/>
            <a:stretch/>
          </p:blipFill>
          <p:spPr>
            <a:xfrm>
              <a:off x="11494035" y="311642"/>
              <a:ext cx="389382" cy="389382"/>
            </a:xfrm>
            <a:prstGeom prst="rect">
              <a:avLst/>
            </a:prstGeom>
            <a:noFill/>
            <a:ln>
              <a:noFill/>
            </a:ln>
          </p:spPr>
        </p:pic>
        <p:pic>
          <p:nvPicPr>
            <p:cNvPr id="650" name="Google Shape;650;g3128783cbcc_0_230" descr="Smart Phone outline"/>
            <p:cNvPicPr preferRelativeResize="0"/>
            <p:nvPr/>
          </p:nvPicPr>
          <p:blipFill rotWithShape="1">
            <a:blip r:embed="rId7">
              <a:alphaModFix/>
            </a:blip>
            <a:srcRect/>
            <a:stretch/>
          </p:blipFill>
          <p:spPr>
            <a:xfrm>
              <a:off x="11244985" y="238371"/>
              <a:ext cx="896990" cy="611042"/>
            </a:xfrm>
            <a:prstGeom prst="rect">
              <a:avLst/>
            </a:prstGeom>
            <a:noFill/>
            <a:ln>
              <a:noFill/>
            </a:ln>
          </p:spPr>
        </p:pic>
      </p:grpSp>
      <p:sp>
        <p:nvSpPr>
          <p:cNvPr id="651" name="Google Shape;651;g3128783cbcc_0_230"/>
          <p:cNvSpPr txBox="1"/>
          <p:nvPr/>
        </p:nvSpPr>
        <p:spPr>
          <a:xfrm>
            <a:off x="2057357" y="2632243"/>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OTP</a:t>
            </a:r>
            <a:r>
              <a:rPr lang="en-US" sz="1100" b="1" i="0" u="none" strike="noStrike" cap="none" baseline="30000">
                <a:solidFill>
                  <a:srgbClr val="000000"/>
                </a:solidFill>
                <a:latin typeface="Montserrat"/>
                <a:ea typeface="Montserrat"/>
                <a:cs typeface="Montserrat"/>
                <a:sym typeface="Montserrat"/>
              </a:rPr>
              <a:t>1</a:t>
            </a:r>
            <a:r>
              <a:rPr lang="en-US" sz="1100" b="1" i="0" u="none" strike="noStrike" cap="none">
                <a:solidFill>
                  <a:srgbClr val="000000"/>
                </a:solidFill>
                <a:latin typeface="Montserrat"/>
                <a:ea typeface="Montserrat"/>
                <a:cs typeface="Montserrat"/>
                <a:sym typeface="Montserrat"/>
              </a:rPr>
              <a:t> (SMS)</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Validation</a:t>
            </a:r>
            <a:endParaRPr sz="1400" b="1" i="0" u="none" strike="noStrike" cap="none">
              <a:solidFill>
                <a:srgbClr val="000000"/>
              </a:solidFill>
              <a:latin typeface="Montserrat"/>
              <a:ea typeface="Montserrat"/>
              <a:cs typeface="Montserrat"/>
              <a:sym typeface="Montserrat"/>
            </a:endParaRPr>
          </a:p>
        </p:txBody>
      </p:sp>
      <p:pic>
        <p:nvPicPr>
          <p:cNvPr id="652" name="Google Shape;652;g3128783cbcc_0_230" descr="Shield Tick outline"/>
          <p:cNvPicPr preferRelativeResize="0"/>
          <p:nvPr/>
        </p:nvPicPr>
        <p:blipFill rotWithShape="1">
          <a:blip r:embed="rId11">
            <a:alphaModFix/>
          </a:blip>
          <a:srcRect/>
          <a:stretch/>
        </p:blipFill>
        <p:spPr>
          <a:xfrm>
            <a:off x="2327831" y="2198624"/>
            <a:ext cx="373437" cy="373439"/>
          </a:xfrm>
          <a:prstGeom prst="rect">
            <a:avLst/>
          </a:prstGeom>
          <a:noFill/>
          <a:ln>
            <a:noFill/>
          </a:ln>
        </p:spPr>
      </p:pic>
      <p:sp>
        <p:nvSpPr>
          <p:cNvPr id="653" name="Google Shape;653;g3128783cbcc_0_230"/>
          <p:cNvSpPr txBox="1"/>
          <p:nvPr/>
        </p:nvSpPr>
        <p:spPr>
          <a:xfrm>
            <a:off x="815513" y="2632245"/>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Number</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Verification</a:t>
            </a:r>
            <a:endParaRPr sz="1400" b="1" i="0" u="none" strike="noStrike" cap="none">
              <a:solidFill>
                <a:srgbClr val="000000"/>
              </a:solidFill>
              <a:latin typeface="Montserrat"/>
              <a:ea typeface="Montserrat"/>
              <a:cs typeface="Montserrat"/>
              <a:sym typeface="Montserrat"/>
            </a:endParaRPr>
          </a:p>
        </p:txBody>
      </p:sp>
      <p:pic>
        <p:nvPicPr>
          <p:cNvPr id="654" name="Google Shape;654;g3128783cbcc_0_230"/>
          <p:cNvPicPr preferRelativeResize="0"/>
          <p:nvPr/>
        </p:nvPicPr>
        <p:blipFill rotWithShape="1">
          <a:blip r:embed="rId12">
            <a:alphaModFix/>
          </a:blip>
          <a:srcRect/>
          <a:stretch/>
        </p:blipFill>
        <p:spPr>
          <a:xfrm>
            <a:off x="1117025" y="2228314"/>
            <a:ext cx="373436" cy="359604"/>
          </a:xfrm>
          <a:prstGeom prst="rect">
            <a:avLst/>
          </a:prstGeom>
          <a:noFill/>
          <a:ln>
            <a:noFill/>
          </a:ln>
        </p:spPr>
      </p:pic>
      <p:sp>
        <p:nvSpPr>
          <p:cNvPr id="655" name="Google Shape;655;g3128783cbcc_0_230"/>
          <p:cNvSpPr txBox="1"/>
          <p:nvPr/>
        </p:nvSpPr>
        <p:spPr>
          <a:xfrm>
            <a:off x="6671075" y="6171775"/>
            <a:ext cx="4185600" cy="253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Montserrat Light"/>
              <a:buNone/>
            </a:pPr>
            <a:r>
              <a:rPr lang="en-US" sz="800">
                <a:solidFill>
                  <a:schemeClr val="dk2"/>
                </a:solidFill>
                <a:latin typeface="Montserrat Light"/>
                <a:ea typeface="Montserrat Light"/>
                <a:cs typeface="Montserrat Light"/>
                <a:sym typeface="Montserrat Light"/>
              </a:rPr>
              <a:t>2</a:t>
            </a:r>
            <a:r>
              <a:rPr lang="en-US" sz="800" b="0" i="0" u="none" strike="noStrike" cap="none">
                <a:solidFill>
                  <a:schemeClr val="dk2"/>
                </a:solidFill>
                <a:latin typeface="Montserrat Light"/>
                <a:ea typeface="Montserrat Light"/>
                <a:cs typeface="Montserrat Light"/>
                <a:sym typeface="Montserrat Light"/>
              </a:rPr>
              <a:t> OTP = One Time Password           </a:t>
            </a:r>
            <a:r>
              <a:rPr lang="en-US" sz="800">
                <a:solidFill>
                  <a:schemeClr val="dk2"/>
                </a:solidFill>
                <a:latin typeface="Montserrat Light"/>
                <a:ea typeface="Montserrat Light"/>
                <a:cs typeface="Montserrat Light"/>
                <a:sym typeface="Montserrat Light"/>
              </a:rPr>
              <a:t>3</a:t>
            </a:r>
            <a:r>
              <a:rPr lang="en-US" sz="800" b="0" i="0" u="none" strike="noStrike" cap="none">
                <a:solidFill>
                  <a:schemeClr val="dk2"/>
                </a:solidFill>
                <a:latin typeface="Montserrat Light"/>
                <a:ea typeface="Montserrat Light"/>
                <a:cs typeface="Montserrat Light"/>
                <a:sym typeface="Montserrat Light"/>
              </a:rPr>
              <a:t> KYC = Know Your Customer</a:t>
            </a:r>
            <a:endParaRPr sz="800" b="0" i="0" u="none" strike="noStrike" cap="none">
              <a:solidFill>
                <a:schemeClr val="dk2"/>
              </a:solidFill>
              <a:latin typeface="Montserrat Light"/>
              <a:ea typeface="Montserrat Light"/>
              <a:cs typeface="Montserrat Light"/>
              <a:sym typeface="Montserrat Light"/>
            </a:endParaRPr>
          </a:p>
        </p:txBody>
      </p:sp>
      <p:sp>
        <p:nvSpPr>
          <p:cNvPr id="656" name="Google Shape;656;g3128783cbcc_0_230"/>
          <p:cNvSpPr txBox="1"/>
          <p:nvPr/>
        </p:nvSpPr>
        <p:spPr>
          <a:xfrm>
            <a:off x="180993" y="6171763"/>
            <a:ext cx="7012800" cy="22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Montserrat Light"/>
              <a:buNone/>
            </a:pPr>
            <a:r>
              <a:rPr lang="en-US" sz="800" b="0" i="0" u="none" strike="noStrike" cap="none">
                <a:solidFill>
                  <a:srgbClr val="000000"/>
                </a:solidFill>
                <a:latin typeface="Montserrat Light"/>
                <a:ea typeface="Montserrat Light"/>
                <a:cs typeface="Montserrat Light"/>
                <a:sym typeface="Montserrat Light"/>
              </a:rPr>
              <a:t>1 Source: </a:t>
            </a:r>
            <a:r>
              <a:rPr lang="en-US" sz="800" b="0" i="0" u="sng" strike="noStrike" cap="none">
                <a:solidFill>
                  <a:srgbClr val="000000"/>
                </a:solidFill>
                <a:latin typeface="Montserrat Light"/>
                <a:ea typeface="Montserrat Light"/>
                <a:cs typeface="Montserrat Light"/>
                <a:sym typeface="Montserrat Light"/>
                <a:hlinkClick r:id="rId13">
                  <a:extLst>
                    <a:ext uri="{A12FA001-AC4F-418D-AE19-62706E023703}">
                      <ahyp:hlinkClr xmlns:ahyp="http://schemas.microsoft.com/office/drawing/2018/hyperlinkcolor" val="tx"/>
                    </a:ext>
                  </a:extLst>
                </a:hlinkClick>
              </a:rPr>
              <a:t>https://www.open-gateway.com/operators-map</a:t>
            </a:r>
            <a:r>
              <a:rPr lang="en-US" sz="800" b="0" i="0" u="none" strike="noStrike" cap="none">
                <a:solidFill>
                  <a:srgbClr val="000000"/>
                </a:solidFill>
                <a:latin typeface="Montserrat Light"/>
                <a:ea typeface="Montserrat Light"/>
                <a:cs typeface="Montserrat Light"/>
                <a:sym typeface="Montserrat Light"/>
              </a:rPr>
              <a:t> and </a:t>
            </a:r>
            <a:r>
              <a:rPr lang="en-US" sz="800" b="0" i="0" u="sng" strike="noStrike" cap="none">
                <a:solidFill>
                  <a:srgbClr val="000000"/>
                </a:solidFill>
                <a:latin typeface="Montserrat Light"/>
                <a:ea typeface="Montserrat Light"/>
                <a:cs typeface="Montserrat Light"/>
                <a:sym typeface="Montserrat Light"/>
                <a:hlinkClick r:id="rId14">
                  <a:extLst>
                    <a:ext uri="{A12FA001-AC4F-418D-AE19-62706E023703}">
                      <ahyp:hlinkClr xmlns:ahyp="http://schemas.microsoft.com/office/drawing/2018/hyperlinkcolor" val="tx"/>
                    </a:ext>
                  </a:extLst>
                </a:hlinkClick>
              </a:rPr>
              <a:t>https://wiki.camaraproject.org/display/CAM/Meta-release+Fall24</a:t>
            </a:r>
            <a:r>
              <a:rPr lang="en-US" sz="800" b="0" i="0" u="none" strike="noStrike" cap="none">
                <a:solidFill>
                  <a:srgbClr val="000000"/>
                </a:solidFill>
                <a:latin typeface="Montserrat Light"/>
                <a:ea typeface="Montserrat Light"/>
                <a:cs typeface="Montserrat Light"/>
                <a:sym typeface="Montserrat Light"/>
              </a:rPr>
              <a:t> </a:t>
            </a:r>
            <a:endParaRPr sz="800" b="0" i="0" u="none" strike="noStrike" cap="none">
              <a:solidFill>
                <a:srgbClr val="000000"/>
              </a:solidFill>
              <a:latin typeface="Montserrat Light"/>
              <a:ea typeface="Montserrat Light"/>
              <a:cs typeface="Montserrat Light"/>
              <a:sym typeface="Montserrat Light"/>
            </a:endParaRPr>
          </a:p>
        </p:txBody>
      </p:sp>
      <p:pic>
        <p:nvPicPr>
          <p:cNvPr id="658" name="Google Shape;658;g3128783cbcc_0_230" descr="Smart Phone outline"/>
          <p:cNvPicPr preferRelativeResize="0"/>
          <p:nvPr/>
        </p:nvPicPr>
        <p:blipFill rotWithShape="1">
          <a:blip r:embed="rId7">
            <a:alphaModFix/>
          </a:blip>
          <a:srcRect/>
          <a:stretch/>
        </p:blipFill>
        <p:spPr>
          <a:xfrm>
            <a:off x="3570091" y="5328189"/>
            <a:ext cx="362732" cy="362780"/>
          </a:xfrm>
          <a:prstGeom prst="rect">
            <a:avLst/>
          </a:prstGeom>
          <a:noFill/>
          <a:ln>
            <a:noFill/>
          </a:ln>
        </p:spPr>
      </p:pic>
      <p:pic>
        <p:nvPicPr>
          <p:cNvPr id="659" name="Google Shape;659;g3128783cbcc_0_230" descr="Smart Phone outline"/>
          <p:cNvPicPr preferRelativeResize="0"/>
          <p:nvPr/>
        </p:nvPicPr>
        <p:blipFill rotWithShape="1">
          <a:blip r:embed="rId7">
            <a:alphaModFix/>
          </a:blip>
          <a:srcRect/>
          <a:stretch/>
        </p:blipFill>
        <p:spPr>
          <a:xfrm>
            <a:off x="5735166" y="5328189"/>
            <a:ext cx="362732" cy="362780"/>
          </a:xfrm>
          <a:prstGeom prst="rect">
            <a:avLst/>
          </a:prstGeom>
          <a:noFill/>
          <a:ln>
            <a:noFill/>
          </a:ln>
        </p:spPr>
      </p:pic>
      <p:pic>
        <p:nvPicPr>
          <p:cNvPr id="660" name="Google Shape;660;g3128783cbcc_0_230"/>
          <p:cNvPicPr preferRelativeResize="0"/>
          <p:nvPr/>
        </p:nvPicPr>
        <p:blipFill>
          <a:blip r:embed="rId15">
            <a:alphaModFix/>
          </a:blip>
          <a:stretch>
            <a:fillRect/>
          </a:stretch>
        </p:blipFill>
        <p:spPr>
          <a:xfrm>
            <a:off x="5866463" y="5455300"/>
            <a:ext cx="100150" cy="108575"/>
          </a:xfrm>
          <a:prstGeom prst="rect">
            <a:avLst/>
          </a:prstGeom>
          <a:noFill/>
          <a:ln>
            <a:noFill/>
          </a:ln>
        </p:spPr>
      </p:pic>
      <p:pic>
        <p:nvPicPr>
          <p:cNvPr id="661" name="Google Shape;661;g3128783cbcc_0_230"/>
          <p:cNvPicPr preferRelativeResize="0"/>
          <p:nvPr/>
        </p:nvPicPr>
        <p:blipFill>
          <a:blip r:embed="rId15">
            <a:alphaModFix/>
          </a:blip>
          <a:stretch>
            <a:fillRect/>
          </a:stretch>
        </p:blipFill>
        <p:spPr>
          <a:xfrm>
            <a:off x="3701375" y="5455300"/>
            <a:ext cx="100150" cy="108575"/>
          </a:xfrm>
          <a:prstGeom prst="rect">
            <a:avLst/>
          </a:prstGeom>
          <a:noFill/>
          <a:ln>
            <a:noFill/>
          </a:ln>
        </p:spPr>
      </p:pic>
      <p:pic>
        <p:nvPicPr>
          <p:cNvPr id="662" name="Google Shape;662;g3128783cbcc_0_230"/>
          <p:cNvPicPr preferRelativeResize="0"/>
          <p:nvPr/>
        </p:nvPicPr>
        <p:blipFill rotWithShape="1">
          <a:blip r:embed="rId3">
            <a:alphaModFix/>
          </a:blip>
          <a:srcRect/>
          <a:stretch/>
        </p:blipFill>
        <p:spPr>
          <a:xfrm>
            <a:off x="9524811" y="5377462"/>
            <a:ext cx="299327" cy="299350"/>
          </a:xfrm>
          <a:prstGeom prst="rect">
            <a:avLst/>
          </a:prstGeom>
          <a:noFill/>
          <a:ln>
            <a:noFill/>
          </a:ln>
        </p:spPr>
      </p:pic>
      <p:pic>
        <p:nvPicPr>
          <p:cNvPr id="663" name="Google Shape;663;g3128783cbcc_0_230"/>
          <p:cNvPicPr preferRelativeResize="0"/>
          <p:nvPr/>
        </p:nvPicPr>
        <p:blipFill>
          <a:blip r:embed="rId16">
            <a:alphaModFix/>
          </a:blip>
          <a:stretch>
            <a:fillRect/>
          </a:stretch>
        </p:blipFill>
        <p:spPr>
          <a:xfrm>
            <a:off x="919250" y="4154687"/>
            <a:ext cx="362750" cy="362750"/>
          </a:xfrm>
          <a:prstGeom prst="rect">
            <a:avLst/>
          </a:prstGeom>
          <a:noFill/>
          <a:ln>
            <a:noFill/>
          </a:ln>
        </p:spPr>
      </p:pic>
      <p:pic>
        <p:nvPicPr>
          <p:cNvPr id="664" name="Google Shape;664;g3128783cbcc_0_230"/>
          <p:cNvPicPr preferRelativeResize="0"/>
          <p:nvPr/>
        </p:nvPicPr>
        <p:blipFill>
          <a:blip r:embed="rId17">
            <a:alphaModFix/>
          </a:blip>
          <a:stretch>
            <a:fillRect/>
          </a:stretch>
        </p:blipFill>
        <p:spPr>
          <a:xfrm>
            <a:off x="2843869" y="4158475"/>
            <a:ext cx="325857" cy="316330"/>
          </a:xfrm>
          <a:prstGeom prst="rect">
            <a:avLst/>
          </a:prstGeom>
          <a:noFill/>
          <a:ln>
            <a:noFill/>
          </a:ln>
        </p:spPr>
      </p:pic>
      <p:pic>
        <p:nvPicPr>
          <p:cNvPr id="665" name="Google Shape;665;g3128783cbcc_0_230"/>
          <p:cNvPicPr preferRelativeResize="0"/>
          <p:nvPr/>
        </p:nvPicPr>
        <p:blipFill>
          <a:blip r:embed="rId18">
            <a:alphaModFix/>
          </a:blip>
          <a:stretch>
            <a:fillRect/>
          </a:stretch>
        </p:blipFill>
        <p:spPr>
          <a:xfrm>
            <a:off x="4687275" y="4158484"/>
            <a:ext cx="373450" cy="345817"/>
          </a:xfrm>
          <a:prstGeom prst="rect">
            <a:avLst/>
          </a:prstGeom>
          <a:noFill/>
          <a:ln>
            <a:noFill/>
          </a:ln>
        </p:spPr>
      </p:pic>
      <p:pic>
        <p:nvPicPr>
          <p:cNvPr id="666" name="Google Shape;666;g3128783cbcc_0_230"/>
          <p:cNvPicPr preferRelativeResize="0"/>
          <p:nvPr/>
        </p:nvPicPr>
        <p:blipFill>
          <a:blip r:embed="rId19">
            <a:alphaModFix/>
          </a:blip>
          <a:stretch>
            <a:fillRect/>
          </a:stretch>
        </p:blipFill>
        <p:spPr>
          <a:xfrm>
            <a:off x="6578281" y="4190595"/>
            <a:ext cx="440192" cy="343008"/>
          </a:xfrm>
          <a:prstGeom prst="rect">
            <a:avLst/>
          </a:prstGeom>
          <a:noFill/>
          <a:ln>
            <a:noFill/>
          </a:ln>
        </p:spPr>
      </p:pic>
      <p:pic>
        <p:nvPicPr>
          <p:cNvPr id="667" name="Google Shape;667;g3128783cbcc_0_230"/>
          <p:cNvPicPr preferRelativeResize="0"/>
          <p:nvPr/>
        </p:nvPicPr>
        <p:blipFill>
          <a:blip r:embed="rId20">
            <a:alphaModFix/>
          </a:blip>
          <a:stretch>
            <a:fillRect/>
          </a:stretch>
        </p:blipFill>
        <p:spPr>
          <a:xfrm>
            <a:off x="8324679" y="4066000"/>
            <a:ext cx="356346" cy="438288"/>
          </a:xfrm>
          <a:prstGeom prst="rect">
            <a:avLst/>
          </a:prstGeom>
          <a:noFill/>
          <a:ln>
            <a:noFill/>
          </a:ln>
        </p:spPr>
      </p:pic>
      <p:pic>
        <p:nvPicPr>
          <p:cNvPr id="668" name="Google Shape;668;g3128783cbcc_0_230"/>
          <p:cNvPicPr preferRelativeResize="0"/>
          <p:nvPr/>
        </p:nvPicPr>
        <p:blipFill>
          <a:blip r:embed="rId21">
            <a:alphaModFix/>
          </a:blip>
          <a:stretch>
            <a:fillRect/>
          </a:stretch>
        </p:blipFill>
        <p:spPr>
          <a:xfrm>
            <a:off x="10014813" y="4124590"/>
            <a:ext cx="314423" cy="381120"/>
          </a:xfrm>
          <a:prstGeom prst="rect">
            <a:avLst/>
          </a:prstGeom>
          <a:noFill/>
          <a:ln>
            <a:noFill/>
          </a:ln>
        </p:spPr>
      </p:pic>
      <p:pic>
        <p:nvPicPr>
          <p:cNvPr id="669" name="Google Shape;669;g3128783cbcc_0_230"/>
          <p:cNvPicPr preferRelativeResize="0"/>
          <p:nvPr/>
        </p:nvPicPr>
        <p:blipFill>
          <a:blip r:embed="rId22">
            <a:alphaModFix/>
          </a:blip>
          <a:stretch>
            <a:fillRect/>
          </a:stretch>
        </p:blipFill>
        <p:spPr>
          <a:xfrm>
            <a:off x="7804888" y="5344250"/>
            <a:ext cx="274223" cy="330675"/>
          </a:xfrm>
          <a:prstGeom prst="rect">
            <a:avLst/>
          </a:prstGeom>
          <a:noFill/>
          <a:ln>
            <a:noFill/>
          </a:ln>
        </p:spPr>
      </p:pic>
      <p:pic>
        <p:nvPicPr>
          <p:cNvPr id="670" name="Google Shape;670;g3128783cbcc_0_230"/>
          <p:cNvPicPr preferRelativeResize="0"/>
          <p:nvPr/>
        </p:nvPicPr>
        <p:blipFill>
          <a:blip r:embed="rId19">
            <a:alphaModFix/>
          </a:blip>
          <a:stretch>
            <a:fillRect/>
          </a:stretch>
        </p:blipFill>
        <p:spPr>
          <a:xfrm>
            <a:off x="1368856" y="5338082"/>
            <a:ext cx="440192" cy="343008"/>
          </a:xfrm>
          <a:prstGeom prst="rect">
            <a:avLst/>
          </a:prstGeom>
          <a:noFill/>
          <a:ln>
            <a:noFill/>
          </a:ln>
        </p:spPr>
      </p:pic>
      <p:sp>
        <p:nvSpPr>
          <p:cNvPr id="671" name="Google Shape;671;g3128783cbcc_0_230"/>
          <p:cNvSpPr/>
          <p:nvPr/>
        </p:nvSpPr>
        <p:spPr>
          <a:xfrm>
            <a:off x="3956508" y="230825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1.0.0</a:t>
            </a:r>
            <a:endParaRPr/>
          </a:p>
        </p:txBody>
      </p:sp>
      <p:sp>
        <p:nvSpPr>
          <p:cNvPr id="672" name="Google Shape;672;g3128783cbcc_0_230"/>
          <p:cNvSpPr/>
          <p:nvPr/>
        </p:nvSpPr>
        <p:spPr>
          <a:xfrm>
            <a:off x="2068736" y="3223127"/>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1.0.0</a:t>
            </a:r>
            <a:endParaRPr/>
          </a:p>
        </p:txBody>
      </p:sp>
      <p:sp>
        <p:nvSpPr>
          <p:cNvPr id="673" name="Google Shape;673;g3128783cbcc_0_230"/>
          <p:cNvSpPr/>
          <p:nvPr/>
        </p:nvSpPr>
        <p:spPr>
          <a:xfrm>
            <a:off x="3344610" y="322288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1.0.0</a:t>
            </a:r>
            <a:endParaRPr/>
          </a:p>
        </p:txBody>
      </p:sp>
      <p:sp>
        <p:nvSpPr>
          <p:cNvPr id="674" name="Google Shape;674;g3128783cbcc_0_230"/>
          <p:cNvSpPr/>
          <p:nvPr/>
        </p:nvSpPr>
        <p:spPr>
          <a:xfrm>
            <a:off x="2774128" y="2316526"/>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1.0.0</a:t>
            </a:r>
            <a:endParaRPr/>
          </a:p>
        </p:txBody>
      </p:sp>
      <p:sp>
        <p:nvSpPr>
          <p:cNvPr id="675" name="Google Shape;675;g3128783cbcc_0_230"/>
          <p:cNvSpPr/>
          <p:nvPr/>
        </p:nvSpPr>
        <p:spPr>
          <a:xfrm>
            <a:off x="1591987" y="230825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1.0.0</a:t>
            </a:r>
            <a:endParaRPr/>
          </a:p>
        </p:txBody>
      </p:sp>
      <p:sp>
        <p:nvSpPr>
          <p:cNvPr id="676" name="Google Shape;676;g3128783cbcc_0_230"/>
          <p:cNvSpPr/>
          <p:nvPr/>
        </p:nvSpPr>
        <p:spPr>
          <a:xfrm>
            <a:off x="6212780" y="2316526"/>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0.3.0</a:t>
            </a:r>
            <a:endParaRPr/>
          </a:p>
        </p:txBody>
      </p:sp>
      <p:sp>
        <p:nvSpPr>
          <p:cNvPr id="677" name="Google Shape;677;g3128783cbcc_0_230"/>
          <p:cNvSpPr/>
          <p:nvPr/>
        </p:nvSpPr>
        <p:spPr>
          <a:xfrm>
            <a:off x="7431018" y="2317634"/>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0.6.0</a:t>
            </a:r>
            <a:endParaRPr/>
          </a:p>
        </p:txBody>
      </p:sp>
      <p:sp>
        <p:nvSpPr>
          <p:cNvPr id="678" name="Google Shape;678;g3128783cbcc_0_230"/>
          <p:cNvSpPr/>
          <p:nvPr/>
        </p:nvSpPr>
        <p:spPr>
          <a:xfrm>
            <a:off x="5799260" y="3203973"/>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0.2.0</a:t>
            </a:r>
            <a:endParaRPr/>
          </a:p>
        </p:txBody>
      </p:sp>
      <p:sp>
        <p:nvSpPr>
          <p:cNvPr id="679" name="Google Shape;679;g3128783cbcc_0_230"/>
          <p:cNvSpPr/>
          <p:nvPr/>
        </p:nvSpPr>
        <p:spPr>
          <a:xfrm>
            <a:off x="6948326" y="3208315"/>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0.3.0</a:t>
            </a:r>
            <a:endParaRPr/>
          </a:p>
        </p:txBody>
      </p:sp>
      <p:sp>
        <p:nvSpPr>
          <p:cNvPr id="680" name="Google Shape;680;g3128783cbcc_0_230"/>
          <p:cNvSpPr/>
          <p:nvPr/>
        </p:nvSpPr>
        <p:spPr>
          <a:xfrm>
            <a:off x="8291264" y="3208315"/>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0.4.0</a:t>
            </a:r>
            <a:endParaRPr/>
          </a:p>
        </p:txBody>
      </p:sp>
      <p:sp>
        <p:nvSpPr>
          <p:cNvPr id="681" name="Google Shape;681;g3128783cbcc_0_230"/>
          <p:cNvSpPr/>
          <p:nvPr/>
        </p:nvSpPr>
        <p:spPr>
          <a:xfrm>
            <a:off x="9595011" y="3211851"/>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0.11.0</a:t>
            </a:r>
            <a:endParaRPr/>
          </a:p>
        </p:txBody>
      </p:sp>
      <p:sp>
        <p:nvSpPr>
          <p:cNvPr id="682" name="Google Shape;682;g3128783cbcc_0_230"/>
          <p:cNvSpPr/>
          <p:nvPr/>
        </p:nvSpPr>
        <p:spPr>
          <a:xfrm>
            <a:off x="10855985" y="3208350"/>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0.11.0</a:t>
            </a:r>
            <a:endParaRPr sz="800">
              <a:solidFill>
                <a:schemeClr val="lt1"/>
              </a:solidFill>
              <a:latin typeface="Montserrat Light"/>
              <a:ea typeface="Montserrat Light"/>
              <a:cs typeface="Montserrat Light"/>
              <a:sym typeface="Montserrat Light"/>
            </a:endParaRPr>
          </a:p>
        </p:txBody>
      </p:sp>
      <p:sp>
        <p:nvSpPr>
          <p:cNvPr id="683" name="Google Shape;683;g3128783cbcc_0_230"/>
          <p:cNvSpPr/>
          <p:nvPr/>
        </p:nvSpPr>
        <p:spPr>
          <a:xfrm>
            <a:off x="9031533" y="2313355"/>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0.6.0</a:t>
            </a:r>
            <a:endParaRPr/>
          </a:p>
        </p:txBody>
      </p:sp>
      <p:sp>
        <p:nvSpPr>
          <p:cNvPr id="684" name="Google Shape;684;g3128783cbcc_0_230"/>
          <p:cNvSpPr/>
          <p:nvPr/>
        </p:nvSpPr>
        <p:spPr>
          <a:xfrm>
            <a:off x="10425903" y="2312953"/>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0.2.1</a:t>
            </a:r>
            <a:endParaRPr/>
          </a:p>
        </p:txBody>
      </p:sp>
      <p:sp>
        <p:nvSpPr>
          <p:cNvPr id="685" name="Google Shape;685;g3128783cbcc_0_230"/>
          <p:cNvSpPr/>
          <p:nvPr/>
        </p:nvSpPr>
        <p:spPr>
          <a:xfrm>
            <a:off x="1629553" y="4504713"/>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0.3.0</a:t>
            </a:r>
            <a:endParaRPr/>
          </a:p>
        </p:txBody>
      </p:sp>
      <p:sp>
        <p:nvSpPr>
          <p:cNvPr id="686" name="Google Shape;686;g3128783cbcc_0_230"/>
          <p:cNvSpPr/>
          <p:nvPr/>
        </p:nvSpPr>
        <p:spPr>
          <a:xfrm>
            <a:off x="3652191" y="4504713"/>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0.2.0</a:t>
            </a:r>
            <a:endParaRPr/>
          </a:p>
        </p:txBody>
      </p:sp>
      <p:sp>
        <p:nvSpPr>
          <p:cNvPr id="687" name="Google Shape;687;g3128783cbcc_0_230"/>
          <p:cNvSpPr/>
          <p:nvPr/>
        </p:nvSpPr>
        <p:spPr>
          <a:xfrm>
            <a:off x="5240036" y="4506955"/>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0.1.0</a:t>
            </a:r>
            <a:endParaRPr/>
          </a:p>
        </p:txBody>
      </p:sp>
      <p:sp>
        <p:nvSpPr>
          <p:cNvPr id="688" name="Google Shape;688;g3128783cbcc_0_230"/>
          <p:cNvSpPr/>
          <p:nvPr/>
        </p:nvSpPr>
        <p:spPr>
          <a:xfrm>
            <a:off x="7406343" y="450506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0.4.0</a:t>
            </a:r>
            <a:endParaRPr/>
          </a:p>
        </p:txBody>
      </p:sp>
      <p:sp>
        <p:nvSpPr>
          <p:cNvPr id="689" name="Google Shape;689;g3128783cbcc_0_230"/>
          <p:cNvSpPr/>
          <p:nvPr/>
        </p:nvSpPr>
        <p:spPr>
          <a:xfrm>
            <a:off x="8995063" y="450224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0.1.1</a:t>
            </a:r>
            <a:endParaRPr/>
          </a:p>
        </p:txBody>
      </p:sp>
      <p:sp>
        <p:nvSpPr>
          <p:cNvPr id="690" name="Google Shape;690;g3128783cbcc_0_230"/>
          <p:cNvSpPr/>
          <p:nvPr/>
        </p:nvSpPr>
        <p:spPr>
          <a:xfrm>
            <a:off x="10468479" y="450224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0.1.0</a:t>
            </a:r>
            <a:endParaRPr/>
          </a:p>
        </p:txBody>
      </p:sp>
      <p:sp>
        <p:nvSpPr>
          <p:cNvPr id="691" name="Google Shape;691;g3128783cbcc_0_230"/>
          <p:cNvSpPr/>
          <p:nvPr/>
        </p:nvSpPr>
        <p:spPr>
          <a:xfrm>
            <a:off x="2497634" y="566209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0.4.0</a:t>
            </a:r>
            <a:endParaRPr/>
          </a:p>
        </p:txBody>
      </p:sp>
      <p:sp>
        <p:nvSpPr>
          <p:cNvPr id="692" name="Google Shape;692;g3128783cbcc_0_230"/>
          <p:cNvSpPr/>
          <p:nvPr/>
        </p:nvSpPr>
        <p:spPr>
          <a:xfrm>
            <a:off x="4627842" y="5661757"/>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0.6.0</a:t>
            </a:r>
            <a:endParaRPr/>
          </a:p>
        </p:txBody>
      </p:sp>
      <p:sp>
        <p:nvSpPr>
          <p:cNvPr id="693" name="Google Shape;693;g3128783cbcc_0_230"/>
          <p:cNvSpPr/>
          <p:nvPr/>
        </p:nvSpPr>
        <p:spPr>
          <a:xfrm>
            <a:off x="10157028" y="5654614"/>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0.1.0</a:t>
            </a:r>
            <a:endParaRPr/>
          </a:p>
        </p:txBody>
      </p:sp>
      <p:sp>
        <p:nvSpPr>
          <p:cNvPr id="694" name="Google Shape;694;g3128783cbcc_0_230"/>
          <p:cNvSpPr/>
          <p:nvPr/>
        </p:nvSpPr>
        <p:spPr>
          <a:xfrm>
            <a:off x="8460840" y="566252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0.3.0</a:t>
            </a:r>
            <a:endParaRPr/>
          </a:p>
        </p:txBody>
      </p:sp>
      <p:sp>
        <p:nvSpPr>
          <p:cNvPr id="695" name="Google Shape;695;g3128783cbcc_0_230"/>
          <p:cNvSpPr/>
          <p:nvPr/>
        </p:nvSpPr>
        <p:spPr>
          <a:xfrm>
            <a:off x="6671086" y="5660637"/>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0.6.0</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2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Beyond Fall24 Meta-release – </a:t>
            </a:r>
            <a:br>
              <a:rPr lang="en-US"/>
            </a:br>
            <a:r>
              <a:rPr lang="en-US"/>
              <a:t>Upcoming APIs</a:t>
            </a:r>
            <a:endParaRPr/>
          </a:p>
        </p:txBody>
      </p:sp>
      <p:sp>
        <p:nvSpPr>
          <p:cNvPr id="702" name="Google Shape;702;p23"/>
          <p:cNvSpPr/>
          <p:nvPr/>
        </p:nvSpPr>
        <p:spPr>
          <a:xfrm>
            <a:off x="202925" y="1714500"/>
            <a:ext cx="11116200" cy="439260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b="1">
                <a:solidFill>
                  <a:srgbClr val="3A9BF3"/>
                </a:solidFill>
                <a:latin typeface="Montserrat"/>
                <a:ea typeface="Montserrat"/>
                <a:cs typeface="Montserrat"/>
                <a:sym typeface="Montserrat"/>
              </a:rPr>
              <a:t>Upcoming APIs</a:t>
            </a:r>
            <a:endParaRPr b="1" i="0" u="none" strike="noStrike" cap="none">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400" b="0" i="0" u="none" strike="noStrike" cap="none">
                <a:solidFill>
                  <a:srgbClr val="000000"/>
                </a:solidFill>
                <a:latin typeface="Montserrat Light"/>
                <a:ea typeface="Montserrat Light"/>
                <a:cs typeface="Montserrat Light"/>
                <a:sym typeface="Montserrat Light"/>
              </a:rPr>
              <a:t>Work in progress or newly started</a:t>
            </a:r>
            <a:endParaRPr sz="1400" b="0" i="0" u="none" strike="noStrike" cap="none" baseline="30000">
              <a:solidFill>
                <a:srgbClr val="000000"/>
              </a:solidFill>
              <a:latin typeface="Montserrat Light"/>
              <a:ea typeface="Montserrat Light"/>
              <a:cs typeface="Montserrat Light"/>
              <a:sym typeface="Montserrat Light"/>
            </a:endParaRPr>
          </a:p>
        </p:txBody>
      </p:sp>
      <p:sp>
        <p:nvSpPr>
          <p:cNvPr id="724" name="Google Shape;724;p23"/>
          <p:cNvSpPr txBox="1"/>
          <p:nvPr/>
        </p:nvSpPr>
        <p:spPr>
          <a:xfrm>
            <a:off x="6671075" y="6171775"/>
            <a:ext cx="4185600" cy="253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Montserrat Light"/>
              <a:buNone/>
            </a:pPr>
            <a:r>
              <a:rPr lang="en-US" sz="800">
                <a:solidFill>
                  <a:schemeClr val="dk2"/>
                </a:solidFill>
                <a:latin typeface="Montserrat Light"/>
                <a:ea typeface="Montserrat Light"/>
                <a:cs typeface="Montserrat Light"/>
                <a:sym typeface="Montserrat Light"/>
              </a:rPr>
              <a:t>1</a:t>
            </a:r>
            <a:r>
              <a:rPr lang="en-US" sz="800" b="0" i="0" u="none" strike="noStrike" cap="none">
                <a:solidFill>
                  <a:schemeClr val="dk2"/>
                </a:solidFill>
                <a:latin typeface="Montserrat Light"/>
                <a:ea typeface="Montserrat Light"/>
                <a:cs typeface="Montserrat Light"/>
                <a:sym typeface="Montserrat Light"/>
              </a:rPr>
              <a:t> </a:t>
            </a:r>
            <a:r>
              <a:rPr lang="en-US" sz="800">
                <a:solidFill>
                  <a:schemeClr val="dk2"/>
                </a:solidFill>
                <a:latin typeface="Montserrat Light"/>
                <a:ea typeface="Montserrat Light"/>
                <a:cs typeface="Montserrat Light"/>
                <a:sym typeface="Montserrat Light"/>
              </a:rPr>
              <a:t>KYC</a:t>
            </a:r>
            <a:r>
              <a:rPr lang="en-US" sz="800" b="0" i="0" u="none" strike="noStrike" cap="none">
                <a:solidFill>
                  <a:schemeClr val="dk2"/>
                </a:solidFill>
                <a:latin typeface="Montserrat Light"/>
                <a:ea typeface="Montserrat Light"/>
                <a:cs typeface="Montserrat Light"/>
                <a:sym typeface="Montserrat Light"/>
              </a:rPr>
              <a:t> = </a:t>
            </a:r>
            <a:r>
              <a:rPr lang="en-US" sz="800">
                <a:solidFill>
                  <a:schemeClr val="dk2"/>
                </a:solidFill>
                <a:latin typeface="Montserrat Light"/>
                <a:ea typeface="Montserrat Light"/>
                <a:cs typeface="Montserrat Light"/>
                <a:sym typeface="Montserrat Light"/>
              </a:rPr>
              <a:t>Know Your Customer</a:t>
            </a:r>
            <a:r>
              <a:rPr lang="en-US" sz="800" b="0" i="0" u="none" strike="noStrike" cap="none">
                <a:solidFill>
                  <a:schemeClr val="dk2"/>
                </a:solidFill>
                <a:latin typeface="Montserrat Light"/>
                <a:ea typeface="Montserrat Light"/>
                <a:cs typeface="Montserrat Light"/>
                <a:sym typeface="Montserrat Light"/>
              </a:rPr>
              <a:t>           </a:t>
            </a:r>
            <a:r>
              <a:rPr lang="en-US" sz="800">
                <a:solidFill>
                  <a:schemeClr val="dk2"/>
                </a:solidFill>
                <a:latin typeface="Montserrat Light"/>
                <a:ea typeface="Montserrat Light"/>
                <a:cs typeface="Montserrat Light"/>
                <a:sym typeface="Montserrat Light"/>
              </a:rPr>
              <a:t>2</a:t>
            </a:r>
            <a:r>
              <a:rPr lang="en-US" sz="800" b="0" i="0" u="none" strike="noStrike" cap="none">
                <a:solidFill>
                  <a:schemeClr val="dk2"/>
                </a:solidFill>
                <a:latin typeface="Montserrat Light"/>
                <a:ea typeface="Montserrat Light"/>
                <a:cs typeface="Montserrat Light"/>
                <a:sym typeface="Montserrat Light"/>
              </a:rPr>
              <a:t> </a:t>
            </a:r>
            <a:r>
              <a:rPr lang="en-US" sz="800">
                <a:solidFill>
                  <a:schemeClr val="dk2"/>
                </a:solidFill>
                <a:latin typeface="Montserrat Light"/>
                <a:ea typeface="Montserrat Light"/>
                <a:cs typeface="Montserrat Light"/>
                <a:sym typeface="Montserrat Light"/>
              </a:rPr>
              <a:t>B</a:t>
            </a:r>
            <a:r>
              <a:rPr lang="en-US" sz="800" b="0" i="0" u="none" strike="noStrike" cap="none">
                <a:solidFill>
                  <a:schemeClr val="dk2"/>
                </a:solidFill>
                <a:latin typeface="Montserrat Light"/>
                <a:ea typeface="Montserrat Light"/>
                <a:cs typeface="Montserrat Light"/>
                <a:sym typeface="Montserrat Light"/>
              </a:rPr>
              <a:t>Y</a:t>
            </a:r>
            <a:r>
              <a:rPr lang="en-US" sz="800">
                <a:solidFill>
                  <a:schemeClr val="dk2"/>
                </a:solidFill>
                <a:latin typeface="Montserrat Light"/>
                <a:ea typeface="Montserrat Light"/>
                <a:cs typeface="Montserrat Light"/>
                <a:sym typeface="Montserrat Light"/>
              </a:rPr>
              <a:t>ON</a:t>
            </a:r>
            <a:r>
              <a:rPr lang="en-US" sz="800" b="0" i="0" u="none" strike="noStrike" cap="none">
                <a:solidFill>
                  <a:schemeClr val="dk2"/>
                </a:solidFill>
                <a:latin typeface="Montserrat Light"/>
                <a:ea typeface="Montserrat Light"/>
                <a:cs typeface="Montserrat Light"/>
                <a:sym typeface="Montserrat Light"/>
              </a:rPr>
              <a:t> = </a:t>
            </a:r>
            <a:r>
              <a:rPr lang="en-US" sz="800">
                <a:solidFill>
                  <a:schemeClr val="dk2"/>
                </a:solidFill>
                <a:latin typeface="Montserrat Light"/>
                <a:ea typeface="Montserrat Light"/>
                <a:cs typeface="Montserrat Light"/>
                <a:sym typeface="Montserrat Light"/>
              </a:rPr>
              <a:t>Bring Your Own Number</a:t>
            </a:r>
            <a:endParaRPr sz="800" b="0" i="0" u="none" strike="noStrike" cap="none">
              <a:solidFill>
                <a:schemeClr val="dk2"/>
              </a:solidFill>
              <a:latin typeface="Montserrat Light"/>
              <a:ea typeface="Montserrat Light"/>
              <a:cs typeface="Montserrat Light"/>
              <a:sym typeface="Montserrat Light"/>
            </a:endParaRPr>
          </a:p>
        </p:txBody>
      </p:sp>
      <p:grpSp>
        <p:nvGrpSpPr>
          <p:cNvPr id="10" name="Gruppieren 9">
            <a:extLst>
              <a:ext uri="{FF2B5EF4-FFF2-40B4-BE49-F238E27FC236}">
                <a16:creationId xmlns:a16="http://schemas.microsoft.com/office/drawing/2014/main" id="{07D4CFE8-4950-6D11-91DB-B33CA93D9D22}"/>
              </a:ext>
            </a:extLst>
          </p:cNvPr>
          <p:cNvGrpSpPr/>
          <p:nvPr/>
        </p:nvGrpSpPr>
        <p:grpSpPr>
          <a:xfrm>
            <a:off x="577666" y="2350843"/>
            <a:ext cx="943800" cy="804731"/>
            <a:chOff x="577666" y="2342740"/>
            <a:chExt cx="943800" cy="804731"/>
          </a:xfrm>
        </p:grpSpPr>
        <p:sp>
          <p:nvSpPr>
            <p:cNvPr id="721" name="Google Shape;721;p23"/>
            <p:cNvSpPr txBox="1"/>
            <p:nvPr/>
          </p:nvSpPr>
          <p:spPr>
            <a:xfrm>
              <a:off x="577666" y="2663871"/>
              <a:ext cx="9438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Age Verification (KYC</a:t>
              </a:r>
              <a:r>
                <a:rPr lang="en-US" sz="1040" b="1" baseline="30000" dirty="0">
                  <a:solidFill>
                    <a:srgbClr val="000000"/>
                  </a:solidFill>
                  <a:latin typeface="Montserrat"/>
                  <a:ea typeface="Montserrat"/>
                  <a:cs typeface="Montserrat"/>
                  <a:sym typeface="Montserrat"/>
                </a:rPr>
                <a:t>1</a:t>
              </a:r>
              <a:r>
                <a:rPr lang="en-US" sz="1040" b="1" dirty="0">
                  <a:solidFill>
                    <a:srgbClr val="000000"/>
                  </a:solidFill>
                  <a:latin typeface="Montserrat"/>
                  <a:ea typeface="Montserrat"/>
                  <a:cs typeface="Montserrat"/>
                  <a:sym typeface="Montserrat"/>
                </a:rPr>
                <a:t>)</a:t>
              </a:r>
              <a:endParaRPr sz="1323" b="1" dirty="0">
                <a:solidFill>
                  <a:srgbClr val="000000"/>
                </a:solidFill>
                <a:latin typeface="Montserrat"/>
                <a:ea typeface="Montserrat"/>
                <a:cs typeface="Montserrat"/>
                <a:sym typeface="Montserrat"/>
              </a:endParaRPr>
            </a:p>
          </p:txBody>
        </p:sp>
        <p:pic>
          <p:nvPicPr>
            <p:cNvPr id="726" name="Google Shape;726;p23"/>
            <p:cNvPicPr preferRelativeResize="0"/>
            <p:nvPr/>
          </p:nvPicPr>
          <p:blipFill>
            <a:blip r:embed="rId3">
              <a:alphaModFix/>
            </a:blip>
            <a:stretch>
              <a:fillRect/>
            </a:stretch>
          </p:blipFill>
          <p:spPr>
            <a:xfrm>
              <a:off x="806562" y="2342740"/>
              <a:ext cx="486009" cy="319925"/>
            </a:xfrm>
            <a:prstGeom prst="rect">
              <a:avLst/>
            </a:prstGeom>
            <a:noFill/>
            <a:ln>
              <a:noFill/>
            </a:ln>
          </p:spPr>
        </p:pic>
      </p:grpSp>
      <p:grpSp>
        <p:nvGrpSpPr>
          <p:cNvPr id="11" name="Gruppieren 10">
            <a:extLst>
              <a:ext uri="{FF2B5EF4-FFF2-40B4-BE49-F238E27FC236}">
                <a16:creationId xmlns:a16="http://schemas.microsoft.com/office/drawing/2014/main" id="{07A2D0D8-BF94-75EF-5BAD-8DC7A4E712B0}"/>
              </a:ext>
            </a:extLst>
          </p:cNvPr>
          <p:cNvGrpSpPr/>
          <p:nvPr/>
        </p:nvGrpSpPr>
        <p:grpSpPr>
          <a:xfrm>
            <a:off x="1879406" y="2294635"/>
            <a:ext cx="1486500" cy="917147"/>
            <a:chOff x="2932212" y="2302750"/>
            <a:chExt cx="1486500" cy="917147"/>
          </a:xfrm>
        </p:grpSpPr>
        <p:sp>
          <p:nvSpPr>
            <p:cNvPr id="723" name="Google Shape;723;p23"/>
            <p:cNvSpPr txBox="1"/>
            <p:nvPr/>
          </p:nvSpPr>
          <p:spPr>
            <a:xfrm>
              <a:off x="2932212" y="2736297"/>
              <a:ext cx="14865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Application Endpoint Discovery </a:t>
              </a:r>
              <a:endParaRPr sz="1040" b="1">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(Edge Cloud)</a:t>
              </a:r>
              <a:endParaRPr sz="1323" b="1">
                <a:solidFill>
                  <a:srgbClr val="000000"/>
                </a:solidFill>
                <a:latin typeface="Montserrat"/>
                <a:ea typeface="Montserrat"/>
                <a:cs typeface="Montserrat"/>
                <a:sym typeface="Montserrat"/>
              </a:endParaRPr>
            </a:p>
          </p:txBody>
        </p:sp>
        <p:pic>
          <p:nvPicPr>
            <p:cNvPr id="727" name="Google Shape;727;p23"/>
            <p:cNvPicPr preferRelativeResize="0"/>
            <p:nvPr/>
          </p:nvPicPr>
          <p:blipFill>
            <a:blip r:embed="rId4">
              <a:alphaModFix/>
            </a:blip>
            <a:stretch>
              <a:fillRect/>
            </a:stretch>
          </p:blipFill>
          <p:spPr>
            <a:xfrm>
              <a:off x="3478274" y="2302750"/>
              <a:ext cx="394355" cy="347773"/>
            </a:xfrm>
            <a:prstGeom prst="rect">
              <a:avLst/>
            </a:prstGeom>
            <a:noFill/>
            <a:ln>
              <a:noFill/>
            </a:ln>
          </p:spPr>
        </p:pic>
      </p:grpSp>
      <p:grpSp>
        <p:nvGrpSpPr>
          <p:cNvPr id="12" name="Gruppieren 11">
            <a:extLst>
              <a:ext uri="{FF2B5EF4-FFF2-40B4-BE49-F238E27FC236}">
                <a16:creationId xmlns:a16="http://schemas.microsoft.com/office/drawing/2014/main" id="{185C8D34-E278-2D35-6B1A-AE6CF511DC19}"/>
              </a:ext>
            </a:extLst>
          </p:cNvPr>
          <p:cNvGrpSpPr/>
          <p:nvPr/>
        </p:nvGrpSpPr>
        <p:grpSpPr>
          <a:xfrm>
            <a:off x="3723846" y="2287226"/>
            <a:ext cx="1100700" cy="931965"/>
            <a:chOff x="5210688" y="2302751"/>
            <a:chExt cx="1100700" cy="931965"/>
          </a:xfrm>
        </p:grpSpPr>
        <p:sp>
          <p:nvSpPr>
            <p:cNvPr id="720" name="Google Shape;720;p23"/>
            <p:cNvSpPr txBox="1"/>
            <p:nvPr/>
          </p:nvSpPr>
          <p:spPr>
            <a:xfrm>
              <a:off x="5210688" y="2751116"/>
              <a:ext cx="11007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Blockchain </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Public Address</a:t>
              </a:r>
              <a:endParaRPr sz="1323" b="1">
                <a:solidFill>
                  <a:srgbClr val="000000"/>
                </a:solidFill>
                <a:latin typeface="Montserrat"/>
                <a:ea typeface="Montserrat"/>
                <a:cs typeface="Montserrat"/>
                <a:sym typeface="Montserrat"/>
              </a:endParaRPr>
            </a:p>
          </p:txBody>
        </p:sp>
        <p:pic>
          <p:nvPicPr>
            <p:cNvPr id="728" name="Google Shape;728;p23"/>
            <p:cNvPicPr preferRelativeResize="0"/>
            <p:nvPr/>
          </p:nvPicPr>
          <p:blipFill>
            <a:blip r:embed="rId5">
              <a:alphaModFix/>
            </a:blip>
            <a:stretch>
              <a:fillRect/>
            </a:stretch>
          </p:blipFill>
          <p:spPr>
            <a:xfrm>
              <a:off x="5556102" y="2302751"/>
              <a:ext cx="409880" cy="409875"/>
            </a:xfrm>
            <a:prstGeom prst="rect">
              <a:avLst/>
            </a:prstGeom>
            <a:noFill/>
            <a:ln>
              <a:noFill/>
            </a:ln>
          </p:spPr>
        </p:pic>
      </p:grpSp>
      <p:grpSp>
        <p:nvGrpSpPr>
          <p:cNvPr id="13" name="Gruppieren 12">
            <a:extLst>
              <a:ext uri="{FF2B5EF4-FFF2-40B4-BE49-F238E27FC236}">
                <a16:creationId xmlns:a16="http://schemas.microsoft.com/office/drawing/2014/main" id="{62497771-6E6D-9FD3-87B6-B2C8D345109D}"/>
              </a:ext>
            </a:extLst>
          </p:cNvPr>
          <p:cNvGrpSpPr/>
          <p:nvPr/>
        </p:nvGrpSpPr>
        <p:grpSpPr>
          <a:xfrm>
            <a:off x="5182486" y="2283752"/>
            <a:ext cx="864300" cy="938912"/>
            <a:chOff x="7078790" y="2271701"/>
            <a:chExt cx="864300" cy="938912"/>
          </a:xfrm>
        </p:grpSpPr>
        <p:sp>
          <p:nvSpPr>
            <p:cNvPr id="719" name="Google Shape;719;p23"/>
            <p:cNvSpPr txBox="1"/>
            <p:nvPr/>
          </p:nvSpPr>
          <p:spPr>
            <a:xfrm>
              <a:off x="7078790" y="2727013"/>
              <a:ext cx="8643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Click To </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Dial</a:t>
              </a:r>
              <a:endParaRPr sz="1323" b="1">
                <a:solidFill>
                  <a:srgbClr val="000000"/>
                </a:solidFill>
                <a:latin typeface="Montserrat"/>
                <a:ea typeface="Montserrat"/>
                <a:cs typeface="Montserrat"/>
                <a:sym typeface="Montserrat"/>
              </a:endParaRPr>
            </a:p>
          </p:txBody>
        </p:sp>
        <p:pic>
          <p:nvPicPr>
            <p:cNvPr id="729" name="Google Shape;729;p23"/>
            <p:cNvPicPr preferRelativeResize="0"/>
            <p:nvPr/>
          </p:nvPicPr>
          <p:blipFill>
            <a:blip r:embed="rId6">
              <a:alphaModFix/>
            </a:blip>
            <a:stretch>
              <a:fillRect/>
            </a:stretch>
          </p:blipFill>
          <p:spPr>
            <a:xfrm>
              <a:off x="7398074" y="2271701"/>
              <a:ext cx="225749" cy="409875"/>
            </a:xfrm>
            <a:prstGeom prst="rect">
              <a:avLst/>
            </a:prstGeom>
            <a:noFill/>
            <a:ln>
              <a:noFill/>
            </a:ln>
          </p:spPr>
        </p:pic>
      </p:grpSp>
      <p:grpSp>
        <p:nvGrpSpPr>
          <p:cNvPr id="16" name="Gruppieren 15">
            <a:extLst>
              <a:ext uri="{FF2B5EF4-FFF2-40B4-BE49-F238E27FC236}">
                <a16:creationId xmlns:a16="http://schemas.microsoft.com/office/drawing/2014/main" id="{1B72059E-B89C-EE86-4DD3-CDC4B864D92D}"/>
              </a:ext>
            </a:extLst>
          </p:cNvPr>
          <p:cNvGrpSpPr/>
          <p:nvPr/>
        </p:nvGrpSpPr>
        <p:grpSpPr>
          <a:xfrm>
            <a:off x="9392205" y="2298092"/>
            <a:ext cx="1590600" cy="910233"/>
            <a:chOff x="9392205" y="2324483"/>
            <a:chExt cx="1590600" cy="910233"/>
          </a:xfrm>
        </p:grpSpPr>
        <p:sp>
          <p:nvSpPr>
            <p:cNvPr id="722" name="Google Shape;722;p23"/>
            <p:cNvSpPr txBox="1"/>
            <p:nvPr/>
          </p:nvSpPr>
          <p:spPr>
            <a:xfrm>
              <a:off x="9392205" y="2751116"/>
              <a:ext cx="15906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Device Data Volume (Device Status)</a:t>
              </a:r>
              <a:endParaRPr sz="1323" b="1">
                <a:solidFill>
                  <a:srgbClr val="000000"/>
                </a:solidFill>
                <a:latin typeface="Montserrat"/>
                <a:ea typeface="Montserrat"/>
                <a:cs typeface="Montserrat"/>
                <a:sym typeface="Montserrat"/>
              </a:endParaRPr>
            </a:p>
          </p:txBody>
        </p:sp>
        <p:pic>
          <p:nvPicPr>
            <p:cNvPr id="730" name="Google Shape;730;p23"/>
            <p:cNvPicPr preferRelativeResize="0"/>
            <p:nvPr/>
          </p:nvPicPr>
          <p:blipFill>
            <a:blip r:embed="rId7">
              <a:alphaModFix/>
            </a:blip>
            <a:stretch>
              <a:fillRect/>
            </a:stretch>
          </p:blipFill>
          <p:spPr>
            <a:xfrm>
              <a:off x="10004324" y="2324483"/>
              <a:ext cx="366363" cy="366380"/>
            </a:xfrm>
            <a:prstGeom prst="rect">
              <a:avLst/>
            </a:prstGeom>
            <a:noFill/>
            <a:ln>
              <a:noFill/>
            </a:ln>
          </p:spPr>
        </p:pic>
      </p:grpSp>
      <p:grpSp>
        <p:nvGrpSpPr>
          <p:cNvPr id="17" name="Gruppieren 16">
            <a:extLst>
              <a:ext uri="{FF2B5EF4-FFF2-40B4-BE49-F238E27FC236}">
                <a16:creationId xmlns:a16="http://schemas.microsoft.com/office/drawing/2014/main" id="{01925A30-4409-3F6F-47BC-1C0C9CEC9C19}"/>
              </a:ext>
            </a:extLst>
          </p:cNvPr>
          <p:cNvGrpSpPr/>
          <p:nvPr/>
        </p:nvGrpSpPr>
        <p:grpSpPr>
          <a:xfrm>
            <a:off x="617416" y="3294968"/>
            <a:ext cx="864300" cy="845889"/>
            <a:chOff x="617416" y="3320128"/>
            <a:chExt cx="864300" cy="845889"/>
          </a:xfrm>
        </p:grpSpPr>
        <p:sp>
          <p:nvSpPr>
            <p:cNvPr id="703" name="Google Shape;703;p23"/>
            <p:cNvSpPr txBox="1"/>
            <p:nvPr/>
          </p:nvSpPr>
          <p:spPr>
            <a:xfrm>
              <a:off x="617416" y="3677617"/>
              <a:ext cx="8643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Device</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Identifier</a:t>
              </a:r>
              <a:endParaRPr sz="1323" b="1">
                <a:solidFill>
                  <a:srgbClr val="000000"/>
                </a:solidFill>
                <a:latin typeface="Montserrat"/>
                <a:ea typeface="Montserrat"/>
                <a:cs typeface="Montserrat"/>
                <a:sym typeface="Montserrat"/>
              </a:endParaRPr>
            </a:p>
          </p:txBody>
        </p:sp>
        <p:pic>
          <p:nvPicPr>
            <p:cNvPr id="731" name="Google Shape;731;p23"/>
            <p:cNvPicPr preferRelativeResize="0"/>
            <p:nvPr/>
          </p:nvPicPr>
          <p:blipFill>
            <a:blip r:embed="rId8">
              <a:alphaModFix/>
            </a:blip>
            <a:stretch>
              <a:fillRect/>
            </a:stretch>
          </p:blipFill>
          <p:spPr>
            <a:xfrm>
              <a:off x="893527" y="3320128"/>
              <a:ext cx="312078" cy="319925"/>
            </a:xfrm>
            <a:prstGeom prst="rect">
              <a:avLst/>
            </a:prstGeom>
            <a:noFill/>
            <a:ln>
              <a:noFill/>
            </a:ln>
          </p:spPr>
        </p:pic>
      </p:grpSp>
      <p:grpSp>
        <p:nvGrpSpPr>
          <p:cNvPr id="18" name="Gruppieren 17">
            <a:extLst>
              <a:ext uri="{FF2B5EF4-FFF2-40B4-BE49-F238E27FC236}">
                <a16:creationId xmlns:a16="http://schemas.microsoft.com/office/drawing/2014/main" id="{39165D5B-F56B-E402-727D-57D08B7F95D1}"/>
              </a:ext>
            </a:extLst>
          </p:cNvPr>
          <p:cNvGrpSpPr/>
          <p:nvPr/>
        </p:nvGrpSpPr>
        <p:grpSpPr>
          <a:xfrm>
            <a:off x="1975834" y="3283303"/>
            <a:ext cx="1845900" cy="869218"/>
            <a:chOff x="2752496" y="3305671"/>
            <a:chExt cx="1845900" cy="869218"/>
          </a:xfrm>
        </p:grpSpPr>
        <p:sp>
          <p:nvSpPr>
            <p:cNvPr id="706" name="Google Shape;706;p23"/>
            <p:cNvSpPr txBox="1"/>
            <p:nvPr/>
          </p:nvSpPr>
          <p:spPr>
            <a:xfrm>
              <a:off x="2752496" y="3686489"/>
              <a:ext cx="18459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Quality Indicator</a:t>
              </a:r>
              <a:endParaRPr b="1" dirty="0">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Status)</a:t>
              </a:r>
              <a:endParaRPr sz="1323" b="1" dirty="0">
                <a:solidFill>
                  <a:srgbClr val="000000"/>
                </a:solidFill>
                <a:latin typeface="Montserrat"/>
                <a:ea typeface="Montserrat"/>
                <a:cs typeface="Montserrat"/>
                <a:sym typeface="Montserrat"/>
              </a:endParaRPr>
            </a:p>
          </p:txBody>
        </p:sp>
        <p:pic>
          <p:nvPicPr>
            <p:cNvPr id="732" name="Google Shape;732;p23"/>
            <p:cNvPicPr preferRelativeResize="0"/>
            <p:nvPr/>
          </p:nvPicPr>
          <p:blipFill>
            <a:blip r:embed="rId9">
              <a:alphaModFix/>
            </a:blip>
            <a:stretch>
              <a:fillRect/>
            </a:stretch>
          </p:blipFill>
          <p:spPr>
            <a:xfrm>
              <a:off x="3485005" y="3305671"/>
              <a:ext cx="380871" cy="350038"/>
            </a:xfrm>
            <a:prstGeom prst="rect">
              <a:avLst/>
            </a:prstGeom>
            <a:noFill/>
            <a:ln>
              <a:noFill/>
            </a:ln>
          </p:spPr>
        </p:pic>
      </p:grpSp>
      <p:grpSp>
        <p:nvGrpSpPr>
          <p:cNvPr id="19" name="Gruppieren 18">
            <a:extLst>
              <a:ext uri="{FF2B5EF4-FFF2-40B4-BE49-F238E27FC236}">
                <a16:creationId xmlns:a16="http://schemas.microsoft.com/office/drawing/2014/main" id="{643D9817-E19B-61BD-7707-04E6C538DD3B}"/>
              </a:ext>
            </a:extLst>
          </p:cNvPr>
          <p:cNvGrpSpPr/>
          <p:nvPr/>
        </p:nvGrpSpPr>
        <p:grpSpPr>
          <a:xfrm>
            <a:off x="4315852" y="3268557"/>
            <a:ext cx="864300" cy="898710"/>
            <a:chOff x="5328888" y="3273219"/>
            <a:chExt cx="864300" cy="898710"/>
          </a:xfrm>
        </p:grpSpPr>
        <p:sp>
          <p:nvSpPr>
            <p:cNvPr id="704" name="Google Shape;704;p23"/>
            <p:cNvSpPr txBox="1"/>
            <p:nvPr/>
          </p:nvSpPr>
          <p:spPr>
            <a:xfrm>
              <a:off x="5328888" y="3683529"/>
              <a:ext cx="8643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a:t>
              </a:r>
              <a:br>
                <a:rPr lang="en-US" sz="1040" b="1" dirty="0">
                  <a:solidFill>
                    <a:srgbClr val="000000"/>
                  </a:solidFill>
                  <a:latin typeface="Montserrat"/>
                  <a:ea typeface="Montserrat"/>
                  <a:cs typeface="Montserrat"/>
                  <a:sym typeface="Montserrat"/>
                </a:rPr>
              </a:br>
              <a:r>
                <a:rPr lang="en-US" sz="1040" b="1" dirty="0">
                  <a:solidFill>
                    <a:srgbClr val="000000"/>
                  </a:solidFill>
                  <a:latin typeface="Montserrat"/>
                  <a:ea typeface="Montserrat"/>
                  <a:cs typeface="Montserrat"/>
                  <a:sym typeface="Montserrat"/>
                </a:rPr>
                <a:t>Swap</a:t>
              </a:r>
              <a:endParaRPr sz="1323" b="1" dirty="0">
                <a:solidFill>
                  <a:srgbClr val="000000"/>
                </a:solidFill>
                <a:latin typeface="Montserrat"/>
                <a:ea typeface="Montserrat"/>
                <a:cs typeface="Montserrat"/>
                <a:sym typeface="Montserrat"/>
              </a:endParaRPr>
            </a:p>
          </p:txBody>
        </p:sp>
        <p:pic>
          <p:nvPicPr>
            <p:cNvPr id="733" name="Google Shape;733;p23"/>
            <p:cNvPicPr preferRelativeResize="0"/>
            <p:nvPr/>
          </p:nvPicPr>
          <p:blipFill>
            <a:blip r:embed="rId10">
              <a:alphaModFix/>
            </a:blip>
            <a:stretch>
              <a:fillRect/>
            </a:stretch>
          </p:blipFill>
          <p:spPr>
            <a:xfrm>
              <a:off x="5577850" y="3273219"/>
              <a:ext cx="366361" cy="366361"/>
            </a:xfrm>
            <a:prstGeom prst="rect">
              <a:avLst/>
            </a:prstGeom>
            <a:noFill/>
            <a:ln>
              <a:noFill/>
            </a:ln>
          </p:spPr>
        </p:pic>
      </p:grpSp>
      <p:grpSp>
        <p:nvGrpSpPr>
          <p:cNvPr id="20" name="Gruppieren 19">
            <a:extLst>
              <a:ext uri="{FF2B5EF4-FFF2-40B4-BE49-F238E27FC236}">
                <a16:creationId xmlns:a16="http://schemas.microsoft.com/office/drawing/2014/main" id="{5D411067-2197-80DA-7134-84FB2FE0FFE7}"/>
              </a:ext>
            </a:extLst>
          </p:cNvPr>
          <p:cNvGrpSpPr/>
          <p:nvPr/>
        </p:nvGrpSpPr>
        <p:grpSpPr>
          <a:xfrm>
            <a:off x="5674270" y="3270549"/>
            <a:ext cx="1590600" cy="894727"/>
            <a:chOff x="6715662" y="3246965"/>
            <a:chExt cx="1590600" cy="894727"/>
          </a:xfrm>
        </p:grpSpPr>
        <p:sp>
          <p:nvSpPr>
            <p:cNvPr id="705" name="Google Shape;705;p23"/>
            <p:cNvSpPr txBox="1"/>
            <p:nvPr/>
          </p:nvSpPr>
          <p:spPr>
            <a:xfrm>
              <a:off x="6715662" y="3653292"/>
              <a:ext cx="15906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Edge Application Management </a:t>
              </a:r>
              <a:endParaRPr sz="1040" b="1">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(Edge Cloud)</a:t>
              </a:r>
              <a:endParaRPr sz="1323" b="1">
                <a:solidFill>
                  <a:srgbClr val="000000"/>
                </a:solidFill>
                <a:latin typeface="Montserrat"/>
                <a:ea typeface="Montserrat"/>
                <a:cs typeface="Montserrat"/>
                <a:sym typeface="Montserrat"/>
              </a:endParaRPr>
            </a:p>
          </p:txBody>
        </p:sp>
        <p:pic>
          <p:nvPicPr>
            <p:cNvPr id="734" name="Google Shape;734;p23"/>
            <p:cNvPicPr preferRelativeResize="0"/>
            <p:nvPr/>
          </p:nvPicPr>
          <p:blipFill>
            <a:blip r:embed="rId11">
              <a:alphaModFix/>
            </a:blip>
            <a:stretch>
              <a:fillRect/>
            </a:stretch>
          </p:blipFill>
          <p:spPr>
            <a:xfrm>
              <a:off x="7325038" y="3246965"/>
              <a:ext cx="371802" cy="369988"/>
            </a:xfrm>
            <a:prstGeom prst="rect">
              <a:avLst/>
            </a:prstGeom>
            <a:noFill/>
            <a:ln>
              <a:noFill/>
            </a:ln>
          </p:spPr>
        </p:pic>
      </p:grpSp>
      <p:grpSp>
        <p:nvGrpSpPr>
          <p:cNvPr id="23" name="Gruppieren 22">
            <a:extLst>
              <a:ext uri="{FF2B5EF4-FFF2-40B4-BE49-F238E27FC236}">
                <a16:creationId xmlns:a16="http://schemas.microsoft.com/office/drawing/2014/main" id="{0CA075B6-DF61-AC5E-395A-7F3603ABC913}"/>
              </a:ext>
            </a:extLst>
          </p:cNvPr>
          <p:cNvGrpSpPr/>
          <p:nvPr/>
        </p:nvGrpSpPr>
        <p:grpSpPr>
          <a:xfrm>
            <a:off x="173416" y="4135490"/>
            <a:ext cx="1752300" cy="916887"/>
            <a:chOff x="173416" y="4099989"/>
            <a:chExt cx="1752300" cy="916887"/>
          </a:xfrm>
        </p:grpSpPr>
        <p:sp>
          <p:nvSpPr>
            <p:cNvPr id="707" name="Google Shape;707;p23"/>
            <p:cNvSpPr txBox="1"/>
            <p:nvPr/>
          </p:nvSpPr>
          <p:spPr>
            <a:xfrm>
              <a:off x="173416" y="4528476"/>
              <a:ext cx="17523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Network Access Management </a:t>
              </a:r>
              <a:endParaRPr sz="1040" b="1" dirty="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(Home Devices)</a:t>
              </a:r>
              <a:endParaRPr sz="1323" b="1" dirty="0">
                <a:solidFill>
                  <a:srgbClr val="000000"/>
                </a:solidFill>
                <a:latin typeface="Montserrat"/>
                <a:ea typeface="Montserrat"/>
                <a:cs typeface="Montserrat"/>
                <a:sym typeface="Montserrat"/>
              </a:endParaRPr>
            </a:p>
          </p:txBody>
        </p:sp>
        <p:pic>
          <p:nvPicPr>
            <p:cNvPr id="735" name="Google Shape;735;p23"/>
            <p:cNvPicPr preferRelativeResize="0"/>
            <p:nvPr/>
          </p:nvPicPr>
          <p:blipFill>
            <a:blip r:embed="rId12">
              <a:alphaModFix/>
            </a:blip>
            <a:stretch>
              <a:fillRect/>
            </a:stretch>
          </p:blipFill>
          <p:spPr>
            <a:xfrm>
              <a:off x="878174" y="4099989"/>
              <a:ext cx="342784" cy="386311"/>
            </a:xfrm>
            <a:prstGeom prst="rect">
              <a:avLst/>
            </a:prstGeom>
            <a:noFill/>
            <a:ln>
              <a:noFill/>
            </a:ln>
          </p:spPr>
        </p:pic>
      </p:grpSp>
      <p:grpSp>
        <p:nvGrpSpPr>
          <p:cNvPr id="24" name="Gruppieren 23">
            <a:extLst>
              <a:ext uri="{FF2B5EF4-FFF2-40B4-BE49-F238E27FC236}">
                <a16:creationId xmlns:a16="http://schemas.microsoft.com/office/drawing/2014/main" id="{745794B1-F6D3-37EC-A7E4-E9288CA409C4}"/>
              </a:ext>
            </a:extLst>
          </p:cNvPr>
          <p:cNvGrpSpPr/>
          <p:nvPr/>
        </p:nvGrpSpPr>
        <p:grpSpPr>
          <a:xfrm>
            <a:off x="2543764" y="4139429"/>
            <a:ext cx="1100700" cy="909009"/>
            <a:chOff x="2264319" y="4174944"/>
            <a:chExt cx="1100700" cy="909009"/>
          </a:xfrm>
        </p:grpSpPr>
        <p:sp>
          <p:nvSpPr>
            <p:cNvPr id="709" name="Google Shape;709;p23"/>
            <p:cNvSpPr txBox="1"/>
            <p:nvPr/>
          </p:nvSpPr>
          <p:spPr>
            <a:xfrm>
              <a:off x="2264319" y="4583253"/>
              <a:ext cx="11007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Network Slice</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Booking</a:t>
              </a:r>
              <a:endParaRPr sz="1323" b="1">
                <a:solidFill>
                  <a:srgbClr val="000000"/>
                </a:solidFill>
                <a:latin typeface="Montserrat"/>
                <a:ea typeface="Montserrat"/>
                <a:cs typeface="Montserrat"/>
                <a:sym typeface="Montserrat"/>
              </a:endParaRPr>
            </a:p>
          </p:txBody>
        </p:sp>
        <p:pic>
          <p:nvPicPr>
            <p:cNvPr id="736" name="Google Shape;736;p23"/>
            <p:cNvPicPr preferRelativeResize="0"/>
            <p:nvPr/>
          </p:nvPicPr>
          <p:blipFill>
            <a:blip r:embed="rId13">
              <a:alphaModFix/>
            </a:blip>
            <a:stretch>
              <a:fillRect/>
            </a:stretch>
          </p:blipFill>
          <p:spPr>
            <a:xfrm>
              <a:off x="2627660" y="4174944"/>
              <a:ext cx="374021" cy="372213"/>
            </a:xfrm>
            <a:prstGeom prst="rect">
              <a:avLst/>
            </a:prstGeom>
            <a:noFill/>
            <a:ln>
              <a:noFill/>
            </a:ln>
          </p:spPr>
        </p:pic>
      </p:grpSp>
      <p:grpSp>
        <p:nvGrpSpPr>
          <p:cNvPr id="25" name="Gruppieren 24">
            <a:extLst>
              <a:ext uri="{FF2B5EF4-FFF2-40B4-BE49-F238E27FC236}">
                <a16:creationId xmlns:a16="http://schemas.microsoft.com/office/drawing/2014/main" id="{1F7BFA8A-5390-225E-7C6B-FC103655E62C}"/>
              </a:ext>
            </a:extLst>
          </p:cNvPr>
          <p:cNvGrpSpPr/>
          <p:nvPr/>
        </p:nvGrpSpPr>
        <p:grpSpPr>
          <a:xfrm>
            <a:off x="4262512" y="4139693"/>
            <a:ext cx="1163100" cy="908480"/>
            <a:chOff x="4151776" y="4175475"/>
            <a:chExt cx="1163100" cy="908480"/>
          </a:xfrm>
        </p:grpSpPr>
        <p:sp>
          <p:nvSpPr>
            <p:cNvPr id="712" name="Google Shape;712;p23"/>
            <p:cNvSpPr txBox="1"/>
            <p:nvPr/>
          </p:nvSpPr>
          <p:spPr>
            <a:xfrm>
              <a:off x="4151776" y="4583255"/>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Number Recycling (KYC</a:t>
              </a:r>
              <a:r>
                <a:rPr lang="en-US" sz="1040" b="1" baseline="30000">
                  <a:solidFill>
                    <a:srgbClr val="000000"/>
                  </a:solidFill>
                  <a:latin typeface="Montserrat"/>
                  <a:ea typeface="Montserrat"/>
                  <a:cs typeface="Montserrat"/>
                  <a:sym typeface="Montserrat"/>
                </a:rPr>
                <a:t>1</a:t>
              </a:r>
              <a:r>
                <a:rPr lang="en-US" sz="1040" b="1">
                  <a:solidFill>
                    <a:srgbClr val="000000"/>
                  </a:solidFill>
                  <a:latin typeface="Montserrat"/>
                  <a:ea typeface="Montserrat"/>
                  <a:cs typeface="Montserrat"/>
                  <a:sym typeface="Montserrat"/>
                </a:rPr>
                <a:t>)</a:t>
              </a:r>
              <a:endParaRPr sz="1040" b="1">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 </a:t>
              </a:r>
              <a:endParaRPr sz="1323" b="1">
                <a:solidFill>
                  <a:srgbClr val="000000"/>
                </a:solidFill>
                <a:latin typeface="Montserrat"/>
                <a:ea typeface="Montserrat"/>
                <a:cs typeface="Montserrat"/>
                <a:sym typeface="Montserrat"/>
              </a:endParaRPr>
            </a:p>
          </p:txBody>
        </p:sp>
        <p:pic>
          <p:nvPicPr>
            <p:cNvPr id="737" name="Google Shape;737;p23"/>
            <p:cNvPicPr preferRelativeResize="0"/>
            <p:nvPr/>
          </p:nvPicPr>
          <p:blipFill>
            <a:blip r:embed="rId14">
              <a:alphaModFix/>
            </a:blip>
            <a:stretch>
              <a:fillRect/>
            </a:stretch>
          </p:blipFill>
          <p:spPr>
            <a:xfrm>
              <a:off x="4546300" y="4175475"/>
              <a:ext cx="374021" cy="377532"/>
            </a:xfrm>
            <a:prstGeom prst="rect">
              <a:avLst/>
            </a:prstGeom>
            <a:noFill/>
            <a:ln>
              <a:noFill/>
            </a:ln>
          </p:spPr>
        </p:pic>
      </p:grpSp>
      <p:grpSp>
        <p:nvGrpSpPr>
          <p:cNvPr id="22" name="Gruppieren 21">
            <a:extLst>
              <a:ext uri="{FF2B5EF4-FFF2-40B4-BE49-F238E27FC236}">
                <a16:creationId xmlns:a16="http://schemas.microsoft.com/office/drawing/2014/main" id="{42BAA935-42FF-DDC8-F6BE-6D7C2498C969}"/>
              </a:ext>
            </a:extLst>
          </p:cNvPr>
          <p:cNvGrpSpPr/>
          <p:nvPr/>
        </p:nvGrpSpPr>
        <p:grpSpPr>
          <a:xfrm>
            <a:off x="9353805" y="3264359"/>
            <a:ext cx="1667400" cy="907106"/>
            <a:chOff x="9353805" y="3271211"/>
            <a:chExt cx="1667400" cy="907106"/>
          </a:xfrm>
        </p:grpSpPr>
        <p:sp>
          <p:nvSpPr>
            <p:cNvPr id="711" name="Google Shape;711;p23"/>
            <p:cNvSpPr txBox="1"/>
            <p:nvPr/>
          </p:nvSpPr>
          <p:spPr>
            <a:xfrm>
              <a:off x="9353805" y="3677617"/>
              <a:ext cx="16674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Most Frequent Location (Location Insights)</a:t>
              </a:r>
              <a:endParaRPr sz="1323" b="1">
                <a:solidFill>
                  <a:srgbClr val="000000"/>
                </a:solidFill>
                <a:latin typeface="Montserrat"/>
                <a:ea typeface="Montserrat"/>
                <a:cs typeface="Montserrat"/>
                <a:sym typeface="Montserrat"/>
              </a:endParaRPr>
            </a:p>
          </p:txBody>
        </p:sp>
        <p:pic>
          <p:nvPicPr>
            <p:cNvPr id="738" name="Google Shape;738;p23"/>
            <p:cNvPicPr preferRelativeResize="0"/>
            <p:nvPr/>
          </p:nvPicPr>
          <p:blipFill>
            <a:blip r:embed="rId15">
              <a:alphaModFix/>
            </a:blip>
            <a:stretch>
              <a:fillRect/>
            </a:stretch>
          </p:blipFill>
          <p:spPr>
            <a:xfrm>
              <a:off x="10033343" y="3271211"/>
              <a:ext cx="308324" cy="371802"/>
            </a:xfrm>
            <a:prstGeom prst="rect">
              <a:avLst/>
            </a:prstGeom>
            <a:noFill/>
            <a:ln>
              <a:noFill/>
            </a:ln>
          </p:spPr>
        </p:pic>
      </p:grpSp>
      <p:grpSp>
        <p:nvGrpSpPr>
          <p:cNvPr id="27" name="Gruppieren 26">
            <a:extLst>
              <a:ext uri="{FF2B5EF4-FFF2-40B4-BE49-F238E27FC236}">
                <a16:creationId xmlns:a16="http://schemas.microsoft.com/office/drawing/2014/main" id="{EEEB275D-179F-7B91-54FE-2E536EE34CA7}"/>
              </a:ext>
            </a:extLst>
          </p:cNvPr>
          <p:cNvGrpSpPr/>
          <p:nvPr/>
        </p:nvGrpSpPr>
        <p:grpSpPr>
          <a:xfrm>
            <a:off x="7824808" y="4166980"/>
            <a:ext cx="1163100" cy="853906"/>
            <a:chOff x="7987267" y="4233972"/>
            <a:chExt cx="1163100" cy="853906"/>
          </a:xfrm>
        </p:grpSpPr>
        <p:sp>
          <p:nvSpPr>
            <p:cNvPr id="710" name="Google Shape;710;p23"/>
            <p:cNvSpPr txBox="1"/>
            <p:nvPr/>
          </p:nvSpPr>
          <p:spPr>
            <a:xfrm>
              <a:off x="7987267" y="4587178"/>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Region </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Device Count</a:t>
              </a:r>
              <a:endParaRPr sz="1323" b="1">
                <a:solidFill>
                  <a:srgbClr val="000000"/>
                </a:solidFill>
                <a:latin typeface="Montserrat"/>
                <a:ea typeface="Montserrat"/>
                <a:cs typeface="Montserrat"/>
                <a:sym typeface="Montserrat"/>
              </a:endParaRPr>
            </a:p>
          </p:txBody>
        </p:sp>
        <p:pic>
          <p:nvPicPr>
            <p:cNvPr id="739" name="Google Shape;739;p23"/>
            <p:cNvPicPr preferRelativeResize="0"/>
            <p:nvPr/>
          </p:nvPicPr>
          <p:blipFill>
            <a:blip r:embed="rId16">
              <a:alphaModFix/>
            </a:blip>
            <a:stretch>
              <a:fillRect/>
            </a:stretch>
          </p:blipFill>
          <p:spPr>
            <a:xfrm>
              <a:off x="8393793" y="4233972"/>
              <a:ext cx="350046" cy="350042"/>
            </a:xfrm>
            <a:prstGeom prst="rect">
              <a:avLst/>
            </a:prstGeom>
            <a:noFill/>
            <a:ln>
              <a:noFill/>
            </a:ln>
          </p:spPr>
        </p:pic>
      </p:grpSp>
      <p:grpSp>
        <p:nvGrpSpPr>
          <p:cNvPr id="28" name="Gruppieren 27">
            <a:extLst>
              <a:ext uri="{FF2B5EF4-FFF2-40B4-BE49-F238E27FC236}">
                <a16:creationId xmlns:a16="http://schemas.microsoft.com/office/drawing/2014/main" id="{797E702E-6956-F961-3A89-2EFEA3FE2C77}"/>
              </a:ext>
            </a:extLst>
          </p:cNvPr>
          <p:cNvGrpSpPr/>
          <p:nvPr/>
        </p:nvGrpSpPr>
        <p:grpSpPr>
          <a:xfrm>
            <a:off x="9605955" y="4167220"/>
            <a:ext cx="1163100" cy="853427"/>
            <a:chOff x="9605955" y="4234451"/>
            <a:chExt cx="1163100" cy="853427"/>
          </a:xfrm>
        </p:grpSpPr>
        <p:sp>
          <p:nvSpPr>
            <p:cNvPr id="708" name="Google Shape;708;p23"/>
            <p:cNvSpPr txBox="1"/>
            <p:nvPr/>
          </p:nvSpPr>
          <p:spPr>
            <a:xfrm>
              <a:off x="9605955" y="4587178"/>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Short Message </a:t>
              </a:r>
              <a:br>
                <a:rPr lang="en-US" sz="1040" b="1" dirty="0">
                  <a:solidFill>
                    <a:srgbClr val="000000"/>
                  </a:solidFill>
                  <a:latin typeface="Montserrat"/>
                  <a:ea typeface="Montserrat"/>
                  <a:cs typeface="Montserrat"/>
                  <a:sym typeface="Montserrat"/>
                </a:rPr>
              </a:br>
              <a:r>
                <a:rPr lang="en-US" sz="1040" b="1" dirty="0">
                  <a:solidFill>
                    <a:srgbClr val="000000"/>
                  </a:solidFill>
                  <a:latin typeface="Montserrat"/>
                  <a:ea typeface="Montserrat"/>
                  <a:cs typeface="Montserrat"/>
                  <a:sym typeface="Montserrat"/>
                </a:rPr>
                <a:t>Service</a:t>
              </a:r>
              <a:endParaRPr sz="1323" b="1" dirty="0">
                <a:solidFill>
                  <a:srgbClr val="000000"/>
                </a:solidFill>
                <a:latin typeface="Montserrat"/>
                <a:ea typeface="Montserrat"/>
                <a:cs typeface="Montserrat"/>
                <a:sym typeface="Montserrat"/>
              </a:endParaRPr>
            </a:p>
          </p:txBody>
        </p:sp>
        <p:pic>
          <p:nvPicPr>
            <p:cNvPr id="740" name="Google Shape;740;p23"/>
            <p:cNvPicPr preferRelativeResize="0"/>
            <p:nvPr/>
          </p:nvPicPr>
          <p:blipFill>
            <a:blip r:embed="rId17">
              <a:alphaModFix/>
            </a:blip>
            <a:stretch>
              <a:fillRect/>
            </a:stretch>
          </p:blipFill>
          <p:spPr>
            <a:xfrm>
              <a:off x="10000495" y="4234451"/>
              <a:ext cx="374021" cy="349085"/>
            </a:xfrm>
            <a:prstGeom prst="rect">
              <a:avLst/>
            </a:prstGeom>
            <a:noFill/>
            <a:ln>
              <a:noFill/>
            </a:ln>
          </p:spPr>
        </p:pic>
      </p:grpSp>
      <p:grpSp>
        <p:nvGrpSpPr>
          <p:cNvPr id="29" name="Gruppieren 28">
            <a:extLst>
              <a:ext uri="{FF2B5EF4-FFF2-40B4-BE49-F238E27FC236}">
                <a16:creationId xmlns:a16="http://schemas.microsoft.com/office/drawing/2014/main" id="{D483D0D3-DF9F-D86D-CDBE-967AABC530C9}"/>
              </a:ext>
            </a:extLst>
          </p:cNvPr>
          <p:cNvGrpSpPr/>
          <p:nvPr/>
        </p:nvGrpSpPr>
        <p:grpSpPr>
          <a:xfrm>
            <a:off x="499216" y="5092074"/>
            <a:ext cx="1100700" cy="928596"/>
            <a:chOff x="499216" y="5123806"/>
            <a:chExt cx="1100700" cy="928596"/>
          </a:xfrm>
        </p:grpSpPr>
        <p:sp>
          <p:nvSpPr>
            <p:cNvPr id="715" name="Google Shape;715;p23"/>
            <p:cNvSpPr txBox="1"/>
            <p:nvPr/>
          </p:nvSpPr>
          <p:spPr>
            <a:xfrm>
              <a:off x="499216" y="5547802"/>
              <a:ext cx="11007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Site to </a:t>
              </a:r>
              <a:endParaRPr sz="1040" b="1">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Cloud</a:t>
              </a:r>
              <a:r>
                <a:rPr lang="en-US" sz="1040" b="1">
                  <a:latin typeface="Montserrat"/>
                  <a:ea typeface="Montserrat"/>
                  <a:cs typeface="Montserrat"/>
                  <a:sym typeface="Montserrat"/>
                </a:rPr>
                <a:t> </a:t>
              </a:r>
              <a:r>
                <a:rPr lang="en-US" sz="1040" b="1">
                  <a:solidFill>
                    <a:srgbClr val="000000"/>
                  </a:solidFill>
                  <a:latin typeface="Montserrat"/>
                  <a:ea typeface="Montserrat"/>
                  <a:cs typeface="Montserrat"/>
                  <a:sym typeface="Montserrat"/>
                </a:rPr>
                <a:t>VPN</a:t>
              </a:r>
              <a:endParaRPr sz="1323" b="1">
                <a:solidFill>
                  <a:srgbClr val="000000"/>
                </a:solidFill>
                <a:latin typeface="Montserrat"/>
                <a:ea typeface="Montserrat"/>
                <a:cs typeface="Montserrat"/>
                <a:sym typeface="Montserrat"/>
              </a:endParaRPr>
            </a:p>
          </p:txBody>
        </p:sp>
        <p:pic>
          <p:nvPicPr>
            <p:cNvPr id="741" name="Google Shape;741;p23"/>
            <p:cNvPicPr preferRelativeResize="0"/>
            <p:nvPr/>
          </p:nvPicPr>
          <p:blipFill>
            <a:blip r:embed="rId18">
              <a:alphaModFix/>
            </a:blip>
            <a:stretch>
              <a:fillRect/>
            </a:stretch>
          </p:blipFill>
          <p:spPr>
            <a:xfrm>
              <a:off x="882010" y="5123806"/>
              <a:ext cx="335113" cy="335112"/>
            </a:xfrm>
            <a:prstGeom prst="rect">
              <a:avLst/>
            </a:prstGeom>
            <a:noFill/>
            <a:ln>
              <a:noFill/>
            </a:ln>
          </p:spPr>
        </p:pic>
      </p:grpSp>
      <p:grpSp>
        <p:nvGrpSpPr>
          <p:cNvPr id="30" name="Gruppieren 29">
            <a:extLst>
              <a:ext uri="{FF2B5EF4-FFF2-40B4-BE49-F238E27FC236}">
                <a16:creationId xmlns:a16="http://schemas.microsoft.com/office/drawing/2014/main" id="{7526BD39-1463-1F3B-35F0-01F440AC2071}"/>
              </a:ext>
            </a:extLst>
          </p:cNvPr>
          <p:cNvGrpSpPr/>
          <p:nvPr/>
        </p:nvGrpSpPr>
        <p:grpSpPr>
          <a:xfrm>
            <a:off x="2415304" y="5095871"/>
            <a:ext cx="1163100" cy="921003"/>
            <a:chOff x="2751388" y="5105329"/>
            <a:chExt cx="1163100" cy="921003"/>
          </a:xfrm>
        </p:grpSpPr>
        <p:sp>
          <p:nvSpPr>
            <p:cNvPr id="717" name="Google Shape;717;p23"/>
            <p:cNvSpPr txBox="1"/>
            <p:nvPr/>
          </p:nvSpPr>
          <p:spPr>
            <a:xfrm>
              <a:off x="2751388" y="5521732"/>
              <a:ext cx="11631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Subscription Status</a:t>
              </a:r>
              <a:endParaRPr b="1">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(KYC</a:t>
              </a:r>
              <a:r>
                <a:rPr lang="en-US" sz="1040" b="1" baseline="30000">
                  <a:solidFill>
                    <a:srgbClr val="000000"/>
                  </a:solidFill>
                  <a:latin typeface="Montserrat"/>
                  <a:ea typeface="Montserrat"/>
                  <a:cs typeface="Montserrat"/>
                  <a:sym typeface="Montserrat"/>
                </a:rPr>
                <a:t>1</a:t>
              </a:r>
              <a:r>
                <a:rPr lang="en-US" sz="1040" b="1">
                  <a:solidFill>
                    <a:srgbClr val="000000"/>
                  </a:solidFill>
                  <a:latin typeface="Montserrat"/>
                  <a:ea typeface="Montserrat"/>
                  <a:cs typeface="Montserrat"/>
                  <a:sym typeface="Montserrat"/>
                </a:rPr>
                <a:t>) </a:t>
              </a:r>
              <a:endParaRPr sz="1323" b="1">
                <a:solidFill>
                  <a:srgbClr val="000000"/>
                </a:solidFill>
                <a:latin typeface="Montserrat"/>
                <a:ea typeface="Montserrat"/>
                <a:cs typeface="Montserrat"/>
                <a:sym typeface="Montserrat"/>
              </a:endParaRPr>
            </a:p>
          </p:txBody>
        </p:sp>
        <p:pic>
          <p:nvPicPr>
            <p:cNvPr id="742" name="Google Shape;742;p23"/>
            <p:cNvPicPr preferRelativeResize="0"/>
            <p:nvPr/>
          </p:nvPicPr>
          <p:blipFill>
            <a:blip r:embed="rId19">
              <a:alphaModFix/>
            </a:blip>
            <a:stretch>
              <a:fillRect/>
            </a:stretch>
          </p:blipFill>
          <p:spPr>
            <a:xfrm>
              <a:off x="3178777" y="5105329"/>
              <a:ext cx="308330" cy="319912"/>
            </a:xfrm>
            <a:prstGeom prst="rect">
              <a:avLst/>
            </a:prstGeom>
            <a:noFill/>
            <a:ln>
              <a:noFill/>
            </a:ln>
          </p:spPr>
        </p:pic>
      </p:grpSp>
      <p:grpSp>
        <p:nvGrpSpPr>
          <p:cNvPr id="31" name="Gruppieren 30">
            <a:extLst>
              <a:ext uri="{FF2B5EF4-FFF2-40B4-BE49-F238E27FC236}">
                <a16:creationId xmlns:a16="http://schemas.microsoft.com/office/drawing/2014/main" id="{02D2D9B8-F759-70AA-A600-330FD18BC4EB}"/>
              </a:ext>
            </a:extLst>
          </p:cNvPr>
          <p:cNvGrpSpPr/>
          <p:nvPr/>
        </p:nvGrpSpPr>
        <p:grpSpPr>
          <a:xfrm>
            <a:off x="4393792" y="5090611"/>
            <a:ext cx="943800" cy="931523"/>
            <a:chOff x="4563674" y="5094797"/>
            <a:chExt cx="943800" cy="931523"/>
          </a:xfrm>
        </p:grpSpPr>
        <p:sp>
          <p:nvSpPr>
            <p:cNvPr id="716" name="Google Shape;716;p23"/>
            <p:cNvSpPr txBox="1"/>
            <p:nvPr/>
          </p:nvSpPr>
          <p:spPr>
            <a:xfrm>
              <a:off x="4563674" y="5521720"/>
              <a:ext cx="9438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Tenure</a:t>
              </a:r>
              <a:endParaRPr b="1">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(KYC</a:t>
              </a:r>
              <a:r>
                <a:rPr lang="en-US" sz="1040" b="1" baseline="30000">
                  <a:solidFill>
                    <a:srgbClr val="000000"/>
                  </a:solidFill>
                  <a:latin typeface="Montserrat"/>
                  <a:ea typeface="Montserrat"/>
                  <a:cs typeface="Montserrat"/>
                  <a:sym typeface="Montserrat"/>
                </a:rPr>
                <a:t>1</a:t>
              </a:r>
              <a:r>
                <a:rPr lang="en-US" sz="1040" b="1">
                  <a:solidFill>
                    <a:srgbClr val="000000"/>
                  </a:solidFill>
                  <a:latin typeface="Montserrat"/>
                  <a:ea typeface="Montserrat"/>
                  <a:cs typeface="Montserrat"/>
                  <a:sym typeface="Montserrat"/>
                </a:rPr>
                <a:t>)</a:t>
              </a:r>
              <a:endParaRPr sz="1040" b="1">
                <a:solidFill>
                  <a:srgbClr val="000000"/>
                </a:solidFill>
                <a:latin typeface="Montserrat"/>
                <a:ea typeface="Montserrat"/>
                <a:cs typeface="Montserrat"/>
                <a:sym typeface="Montserrat"/>
              </a:endParaRPr>
            </a:p>
          </p:txBody>
        </p:sp>
        <p:pic>
          <p:nvPicPr>
            <p:cNvPr id="743" name="Google Shape;743;p23"/>
            <p:cNvPicPr preferRelativeResize="0"/>
            <p:nvPr/>
          </p:nvPicPr>
          <p:blipFill>
            <a:blip r:embed="rId20">
              <a:alphaModFix/>
            </a:blip>
            <a:stretch>
              <a:fillRect/>
            </a:stretch>
          </p:blipFill>
          <p:spPr>
            <a:xfrm>
              <a:off x="4886855" y="5094797"/>
              <a:ext cx="297442" cy="340969"/>
            </a:xfrm>
            <a:prstGeom prst="rect">
              <a:avLst/>
            </a:prstGeom>
            <a:noFill/>
            <a:ln>
              <a:noFill/>
            </a:ln>
          </p:spPr>
        </p:pic>
      </p:grpSp>
      <p:grpSp>
        <p:nvGrpSpPr>
          <p:cNvPr id="32" name="Gruppieren 31">
            <a:extLst>
              <a:ext uri="{FF2B5EF4-FFF2-40B4-BE49-F238E27FC236}">
                <a16:creationId xmlns:a16="http://schemas.microsoft.com/office/drawing/2014/main" id="{66075C29-F167-B643-B168-DC9B298BE2E9}"/>
              </a:ext>
            </a:extLst>
          </p:cNvPr>
          <p:cNvGrpSpPr/>
          <p:nvPr/>
        </p:nvGrpSpPr>
        <p:grpSpPr>
          <a:xfrm>
            <a:off x="6152980" y="5073386"/>
            <a:ext cx="1100700" cy="965972"/>
            <a:chOff x="6004214" y="5060343"/>
            <a:chExt cx="1100700" cy="965972"/>
          </a:xfrm>
        </p:grpSpPr>
        <p:sp>
          <p:nvSpPr>
            <p:cNvPr id="713" name="Google Shape;713;p23"/>
            <p:cNvSpPr txBox="1"/>
            <p:nvPr/>
          </p:nvSpPr>
          <p:spPr>
            <a:xfrm>
              <a:off x="6004214" y="5521715"/>
              <a:ext cx="11007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Traffic Influence </a:t>
              </a:r>
              <a:endParaRPr sz="1040" b="1">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(Edge Cloud)</a:t>
              </a:r>
              <a:endParaRPr sz="1323" b="1">
                <a:solidFill>
                  <a:srgbClr val="000000"/>
                </a:solidFill>
                <a:latin typeface="Montserrat"/>
                <a:ea typeface="Montserrat"/>
                <a:cs typeface="Montserrat"/>
                <a:sym typeface="Montserrat"/>
              </a:endParaRPr>
            </a:p>
          </p:txBody>
        </p:sp>
        <p:pic>
          <p:nvPicPr>
            <p:cNvPr id="744" name="Google Shape;744;p23"/>
            <p:cNvPicPr preferRelativeResize="0"/>
            <p:nvPr/>
          </p:nvPicPr>
          <p:blipFill>
            <a:blip r:embed="rId21">
              <a:alphaModFix/>
            </a:blip>
            <a:stretch>
              <a:fillRect/>
            </a:stretch>
          </p:blipFill>
          <p:spPr>
            <a:xfrm>
              <a:off x="6351438" y="5060343"/>
              <a:ext cx="406262" cy="409889"/>
            </a:xfrm>
            <a:prstGeom prst="rect">
              <a:avLst/>
            </a:prstGeom>
            <a:noFill/>
            <a:ln>
              <a:noFill/>
            </a:ln>
          </p:spPr>
        </p:pic>
      </p:grpSp>
      <p:grpSp>
        <p:nvGrpSpPr>
          <p:cNvPr id="33" name="Gruppieren 32">
            <a:extLst>
              <a:ext uri="{FF2B5EF4-FFF2-40B4-BE49-F238E27FC236}">
                <a16:creationId xmlns:a16="http://schemas.microsoft.com/office/drawing/2014/main" id="{C226ECBD-D109-701F-1B26-4F96A2C61301}"/>
              </a:ext>
            </a:extLst>
          </p:cNvPr>
          <p:cNvGrpSpPr/>
          <p:nvPr/>
        </p:nvGrpSpPr>
        <p:grpSpPr>
          <a:xfrm>
            <a:off x="8069068" y="5092753"/>
            <a:ext cx="870900" cy="927238"/>
            <a:chOff x="7601712" y="5085384"/>
            <a:chExt cx="870900" cy="927238"/>
          </a:xfrm>
        </p:grpSpPr>
        <p:sp>
          <p:nvSpPr>
            <p:cNvPr id="718" name="Google Shape;718;p23"/>
            <p:cNvSpPr txBox="1"/>
            <p:nvPr/>
          </p:nvSpPr>
          <p:spPr>
            <a:xfrm>
              <a:off x="7601712" y="5508022"/>
              <a:ext cx="8709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Verified </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Caller</a:t>
              </a:r>
              <a:endParaRPr sz="1323" b="1">
                <a:solidFill>
                  <a:srgbClr val="000000"/>
                </a:solidFill>
                <a:latin typeface="Montserrat"/>
                <a:ea typeface="Montserrat"/>
                <a:cs typeface="Montserrat"/>
                <a:sym typeface="Montserrat"/>
              </a:endParaRPr>
            </a:p>
          </p:txBody>
        </p:sp>
        <p:pic>
          <p:nvPicPr>
            <p:cNvPr id="745" name="Google Shape;745;p23"/>
            <p:cNvPicPr preferRelativeResize="0"/>
            <p:nvPr/>
          </p:nvPicPr>
          <p:blipFill>
            <a:blip r:embed="rId22">
              <a:alphaModFix/>
            </a:blip>
            <a:stretch>
              <a:fillRect/>
            </a:stretch>
          </p:blipFill>
          <p:spPr>
            <a:xfrm>
              <a:off x="7862127" y="5085384"/>
              <a:ext cx="350038" cy="350038"/>
            </a:xfrm>
            <a:prstGeom prst="rect">
              <a:avLst/>
            </a:prstGeom>
            <a:noFill/>
            <a:ln>
              <a:noFill/>
            </a:ln>
          </p:spPr>
        </p:pic>
      </p:grpSp>
      <p:grpSp>
        <p:nvGrpSpPr>
          <p:cNvPr id="34" name="Gruppieren 33">
            <a:extLst>
              <a:ext uri="{FF2B5EF4-FFF2-40B4-BE49-F238E27FC236}">
                <a16:creationId xmlns:a16="http://schemas.microsoft.com/office/drawing/2014/main" id="{D9F42109-47A4-1B27-A540-0E52276664A3}"/>
              </a:ext>
            </a:extLst>
          </p:cNvPr>
          <p:cNvGrpSpPr/>
          <p:nvPr/>
        </p:nvGrpSpPr>
        <p:grpSpPr>
          <a:xfrm>
            <a:off x="9755355" y="5090030"/>
            <a:ext cx="864300" cy="932684"/>
            <a:chOff x="9755355" y="5068655"/>
            <a:chExt cx="864300" cy="932684"/>
          </a:xfrm>
        </p:grpSpPr>
        <p:sp>
          <p:nvSpPr>
            <p:cNvPr id="714" name="Google Shape;714;p23"/>
            <p:cNvSpPr txBox="1"/>
            <p:nvPr/>
          </p:nvSpPr>
          <p:spPr>
            <a:xfrm>
              <a:off x="9755355" y="5496739"/>
              <a:ext cx="8643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WebRTC – BYON</a:t>
              </a:r>
              <a:r>
                <a:rPr lang="en-US" sz="1040" b="1" baseline="30000">
                  <a:solidFill>
                    <a:srgbClr val="000000"/>
                  </a:solidFill>
                  <a:latin typeface="Montserrat"/>
                  <a:ea typeface="Montserrat"/>
                  <a:cs typeface="Montserrat"/>
                  <a:sym typeface="Montserrat"/>
                </a:rPr>
                <a:t>2</a:t>
              </a:r>
              <a:endParaRPr sz="1323" b="1">
                <a:solidFill>
                  <a:srgbClr val="000000"/>
                </a:solidFill>
                <a:latin typeface="Montserrat"/>
                <a:ea typeface="Montserrat"/>
                <a:cs typeface="Montserrat"/>
                <a:sym typeface="Montserrat"/>
              </a:endParaRPr>
            </a:p>
          </p:txBody>
        </p:sp>
        <p:pic>
          <p:nvPicPr>
            <p:cNvPr id="746" name="Google Shape;746;p23"/>
            <p:cNvPicPr preferRelativeResize="0"/>
            <p:nvPr/>
          </p:nvPicPr>
          <p:blipFill>
            <a:blip r:embed="rId23">
              <a:alphaModFix/>
            </a:blip>
            <a:stretch>
              <a:fillRect/>
            </a:stretch>
          </p:blipFill>
          <p:spPr>
            <a:xfrm>
              <a:off x="9990722" y="5068655"/>
              <a:ext cx="393566" cy="360920"/>
            </a:xfrm>
            <a:prstGeom prst="rect">
              <a:avLst/>
            </a:prstGeom>
            <a:noFill/>
            <a:ln>
              <a:noFill/>
            </a:ln>
          </p:spPr>
        </p:pic>
      </p:grpSp>
      <p:grpSp>
        <p:nvGrpSpPr>
          <p:cNvPr id="26" name="Gruppieren 25">
            <a:extLst>
              <a:ext uri="{FF2B5EF4-FFF2-40B4-BE49-F238E27FC236}">
                <a16:creationId xmlns:a16="http://schemas.microsoft.com/office/drawing/2014/main" id="{5AA14A64-6297-3D66-7988-4E8C878F3354}"/>
              </a:ext>
            </a:extLst>
          </p:cNvPr>
          <p:cNvGrpSpPr/>
          <p:nvPr/>
        </p:nvGrpSpPr>
        <p:grpSpPr>
          <a:xfrm>
            <a:off x="6043660" y="4149706"/>
            <a:ext cx="1163100" cy="888455"/>
            <a:chOff x="6220982" y="4195666"/>
            <a:chExt cx="1163100" cy="888455"/>
          </a:xfrm>
        </p:grpSpPr>
        <p:pic>
          <p:nvPicPr>
            <p:cNvPr id="2" name="Google Shape;646;g3128783cbcc_0_230">
              <a:extLst>
                <a:ext uri="{FF2B5EF4-FFF2-40B4-BE49-F238E27FC236}">
                  <a16:creationId xmlns:a16="http://schemas.microsoft.com/office/drawing/2014/main" id="{D9D6F686-FAEE-3A6D-7943-D6EA3C1B7F5A}"/>
                </a:ext>
              </a:extLst>
            </p:cNvPr>
            <p:cNvPicPr preferRelativeResize="0"/>
            <p:nvPr/>
          </p:nvPicPr>
          <p:blipFill rotWithShape="1">
            <a:blip r:embed="rId24">
              <a:alphaModFix/>
            </a:blip>
            <a:srcRect/>
            <a:stretch/>
          </p:blipFill>
          <p:spPr>
            <a:xfrm>
              <a:off x="6650525" y="4195666"/>
              <a:ext cx="237739" cy="323080"/>
            </a:xfrm>
            <a:prstGeom prst="rect">
              <a:avLst/>
            </a:prstGeom>
            <a:noFill/>
            <a:ln>
              <a:noFill/>
            </a:ln>
          </p:spPr>
        </p:pic>
        <p:sp>
          <p:nvSpPr>
            <p:cNvPr id="3" name="Google Shape;708;p23">
              <a:extLst>
                <a:ext uri="{FF2B5EF4-FFF2-40B4-BE49-F238E27FC236}">
                  <a16:creationId xmlns:a16="http://schemas.microsoft.com/office/drawing/2014/main" id="{3568F9D0-26DE-D423-9DF2-CEED8EEB910D}"/>
                </a:ext>
              </a:extLst>
            </p:cNvPr>
            <p:cNvSpPr txBox="1"/>
            <p:nvPr/>
          </p:nvSpPr>
          <p:spPr>
            <a:xfrm>
              <a:off x="6220982" y="4583421"/>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Qualit</a:t>
              </a:r>
              <a:r>
                <a:rPr lang="en-US" sz="1040" b="1" dirty="0">
                  <a:latin typeface="Montserrat"/>
                  <a:ea typeface="Montserrat"/>
                  <a:cs typeface="Montserrat"/>
                  <a:sym typeface="Montserrat"/>
                </a:rPr>
                <a:t>y by Design</a:t>
              </a:r>
              <a:endParaRPr sz="1323" b="1" dirty="0">
                <a:solidFill>
                  <a:srgbClr val="000000"/>
                </a:solidFill>
                <a:latin typeface="Montserrat"/>
                <a:ea typeface="Montserrat"/>
                <a:cs typeface="Montserrat"/>
                <a:sym typeface="Montserrat"/>
              </a:endParaRPr>
            </a:p>
          </p:txBody>
        </p:sp>
      </p:grpSp>
      <p:grpSp>
        <p:nvGrpSpPr>
          <p:cNvPr id="14" name="Gruppieren 13">
            <a:extLst>
              <a:ext uri="{FF2B5EF4-FFF2-40B4-BE49-F238E27FC236}">
                <a16:creationId xmlns:a16="http://schemas.microsoft.com/office/drawing/2014/main" id="{45320E0B-DB59-6C4E-8DCF-D25E097FD623}"/>
              </a:ext>
            </a:extLst>
          </p:cNvPr>
          <p:cNvGrpSpPr/>
          <p:nvPr/>
        </p:nvGrpSpPr>
        <p:grpSpPr>
          <a:xfrm>
            <a:off x="6404726" y="2407252"/>
            <a:ext cx="1108500" cy="691912"/>
            <a:chOff x="7905877" y="2366870"/>
            <a:chExt cx="1108500" cy="691912"/>
          </a:xfrm>
        </p:grpSpPr>
        <p:sp>
          <p:nvSpPr>
            <p:cNvPr id="4" name="Google Shape;619;g3128783cbcc_0_230">
              <a:extLst>
                <a:ext uri="{FF2B5EF4-FFF2-40B4-BE49-F238E27FC236}">
                  <a16:creationId xmlns:a16="http://schemas.microsoft.com/office/drawing/2014/main" id="{72C93814-612F-DA76-9716-673998B66715}"/>
                </a:ext>
              </a:extLst>
            </p:cNvPr>
            <p:cNvSpPr txBox="1"/>
            <p:nvPr/>
          </p:nvSpPr>
          <p:spPr>
            <a:xfrm>
              <a:off x="7905877" y="2709882"/>
              <a:ext cx="1108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Customer</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Insights</a:t>
              </a:r>
              <a:endParaRPr dirty="0"/>
            </a:p>
          </p:txBody>
        </p:sp>
        <p:pic>
          <p:nvPicPr>
            <p:cNvPr id="5" name="Google Shape;666;g3128783cbcc_0_230">
              <a:extLst>
                <a:ext uri="{FF2B5EF4-FFF2-40B4-BE49-F238E27FC236}">
                  <a16:creationId xmlns:a16="http://schemas.microsoft.com/office/drawing/2014/main" id="{323BA67C-FB34-B03B-365E-09D42887296D}"/>
                </a:ext>
              </a:extLst>
            </p:cNvPr>
            <p:cNvPicPr preferRelativeResize="0"/>
            <p:nvPr/>
          </p:nvPicPr>
          <p:blipFill>
            <a:blip r:embed="rId25">
              <a:alphaModFix/>
            </a:blip>
            <a:stretch>
              <a:fillRect/>
            </a:stretch>
          </p:blipFill>
          <p:spPr>
            <a:xfrm>
              <a:off x="8205483" y="2366870"/>
              <a:ext cx="440192" cy="343008"/>
            </a:xfrm>
            <a:prstGeom prst="rect">
              <a:avLst/>
            </a:prstGeom>
            <a:noFill/>
            <a:ln>
              <a:noFill/>
            </a:ln>
          </p:spPr>
        </p:pic>
      </p:grpSp>
      <p:grpSp>
        <p:nvGrpSpPr>
          <p:cNvPr id="15" name="Gruppieren 14">
            <a:extLst>
              <a:ext uri="{FF2B5EF4-FFF2-40B4-BE49-F238E27FC236}">
                <a16:creationId xmlns:a16="http://schemas.microsoft.com/office/drawing/2014/main" id="{6E398138-CBB6-684C-26EC-4D6D482FA998}"/>
              </a:ext>
            </a:extLst>
          </p:cNvPr>
          <p:cNvGrpSpPr/>
          <p:nvPr/>
        </p:nvGrpSpPr>
        <p:grpSpPr>
          <a:xfrm>
            <a:off x="7871166" y="2308981"/>
            <a:ext cx="1163100" cy="888455"/>
            <a:chOff x="8763101" y="2271701"/>
            <a:chExt cx="1163100" cy="888455"/>
          </a:xfrm>
        </p:grpSpPr>
        <p:pic>
          <p:nvPicPr>
            <p:cNvPr id="6" name="Google Shape;646;g3128783cbcc_0_230">
              <a:extLst>
                <a:ext uri="{FF2B5EF4-FFF2-40B4-BE49-F238E27FC236}">
                  <a16:creationId xmlns:a16="http://schemas.microsoft.com/office/drawing/2014/main" id="{F75C513C-1A15-B218-111D-A167C27A0D6B}"/>
                </a:ext>
              </a:extLst>
            </p:cNvPr>
            <p:cNvPicPr preferRelativeResize="0"/>
            <p:nvPr/>
          </p:nvPicPr>
          <p:blipFill rotWithShape="1">
            <a:blip r:embed="rId24">
              <a:alphaModFix/>
            </a:blip>
            <a:srcRect/>
            <a:stretch/>
          </p:blipFill>
          <p:spPr>
            <a:xfrm>
              <a:off x="9192644" y="2271701"/>
              <a:ext cx="237739" cy="323080"/>
            </a:xfrm>
            <a:prstGeom prst="rect">
              <a:avLst/>
            </a:prstGeom>
            <a:noFill/>
            <a:ln>
              <a:noFill/>
            </a:ln>
          </p:spPr>
        </p:pic>
        <p:sp>
          <p:nvSpPr>
            <p:cNvPr id="7" name="Google Shape;708;p23">
              <a:extLst>
                <a:ext uri="{FF2B5EF4-FFF2-40B4-BE49-F238E27FC236}">
                  <a16:creationId xmlns:a16="http://schemas.microsoft.com/office/drawing/2014/main" id="{01BF303D-81F2-C886-336B-D7F7F588A466}"/>
                </a:ext>
              </a:extLst>
            </p:cNvPr>
            <p:cNvSpPr txBox="1"/>
            <p:nvPr/>
          </p:nvSpPr>
          <p:spPr>
            <a:xfrm>
              <a:off x="8763101" y="2659456"/>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Dedicated Networks</a:t>
              </a:r>
              <a:endParaRPr sz="1323" b="1" dirty="0">
                <a:solidFill>
                  <a:srgbClr val="000000"/>
                </a:solidFill>
                <a:latin typeface="Montserrat"/>
                <a:ea typeface="Montserrat"/>
                <a:cs typeface="Montserrat"/>
                <a:sym typeface="Montserrat"/>
              </a:endParaRPr>
            </a:p>
          </p:txBody>
        </p:sp>
      </p:grpSp>
      <p:grpSp>
        <p:nvGrpSpPr>
          <p:cNvPr id="21" name="Gruppieren 20">
            <a:extLst>
              <a:ext uri="{FF2B5EF4-FFF2-40B4-BE49-F238E27FC236}">
                <a16:creationId xmlns:a16="http://schemas.microsoft.com/office/drawing/2014/main" id="{8E1B9841-F02F-4210-98EB-9614FE904EEB}"/>
              </a:ext>
            </a:extLst>
          </p:cNvPr>
          <p:cNvGrpSpPr/>
          <p:nvPr/>
        </p:nvGrpSpPr>
        <p:grpSpPr>
          <a:xfrm>
            <a:off x="7758988" y="3251930"/>
            <a:ext cx="1100700" cy="931965"/>
            <a:chOff x="8359403" y="3256895"/>
            <a:chExt cx="1100700" cy="931965"/>
          </a:xfrm>
        </p:grpSpPr>
        <p:sp>
          <p:nvSpPr>
            <p:cNvPr id="8" name="Google Shape;720;p23">
              <a:extLst>
                <a:ext uri="{FF2B5EF4-FFF2-40B4-BE49-F238E27FC236}">
                  <a16:creationId xmlns:a16="http://schemas.microsoft.com/office/drawing/2014/main" id="{686EE3BF-AEDA-294E-2C57-BD0355DD21EA}"/>
                </a:ext>
              </a:extLst>
            </p:cNvPr>
            <p:cNvSpPr txBox="1"/>
            <p:nvPr/>
          </p:nvSpPr>
          <p:spPr>
            <a:xfrm>
              <a:off x="8359403" y="3705260"/>
              <a:ext cx="11007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Model as a Service</a:t>
              </a:r>
              <a:endParaRPr sz="1323" b="1" dirty="0">
                <a:solidFill>
                  <a:srgbClr val="000000"/>
                </a:solidFill>
                <a:latin typeface="Montserrat"/>
                <a:ea typeface="Montserrat"/>
                <a:cs typeface="Montserrat"/>
                <a:sym typeface="Montserrat"/>
              </a:endParaRPr>
            </a:p>
          </p:txBody>
        </p:sp>
        <p:pic>
          <p:nvPicPr>
            <p:cNvPr id="9" name="Google Shape;728;p23">
              <a:extLst>
                <a:ext uri="{FF2B5EF4-FFF2-40B4-BE49-F238E27FC236}">
                  <a16:creationId xmlns:a16="http://schemas.microsoft.com/office/drawing/2014/main" id="{89AB1F2F-041E-8345-9D8D-1348C30E4A61}"/>
                </a:ext>
              </a:extLst>
            </p:cNvPr>
            <p:cNvPicPr preferRelativeResize="0"/>
            <p:nvPr/>
          </p:nvPicPr>
          <p:blipFill>
            <a:blip r:embed="rId5">
              <a:alphaModFix/>
            </a:blip>
            <a:stretch>
              <a:fillRect/>
            </a:stretch>
          </p:blipFill>
          <p:spPr>
            <a:xfrm>
              <a:off x="8704817" y="3256895"/>
              <a:ext cx="409880" cy="409875"/>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24"/>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Current CAMARA API</a:t>
            </a:r>
            <a:br>
              <a:rPr lang="en-US"/>
            </a:br>
            <a:r>
              <a:rPr lang="en-US"/>
              <a:t>Families (1)</a:t>
            </a:r>
            <a:endParaRPr/>
          </a:p>
        </p:txBody>
      </p:sp>
      <p:sp>
        <p:nvSpPr>
          <p:cNvPr id="753" name="Google Shape;753;p24"/>
          <p:cNvSpPr/>
          <p:nvPr/>
        </p:nvSpPr>
        <p:spPr>
          <a:xfrm>
            <a:off x="9441226" y="333027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rgbClr val="FFFFFF"/>
                </a:solidFill>
                <a:latin typeface="Montserrat SemiBold"/>
                <a:ea typeface="Montserrat SemiBold"/>
                <a:cs typeface="Montserrat SemiBold"/>
                <a:sym typeface="Montserrat SemiBold"/>
              </a:rPr>
              <a:t>Edge Cloud</a:t>
            </a:r>
            <a:endParaRPr/>
          </a:p>
        </p:txBody>
      </p:sp>
      <p:sp>
        <p:nvSpPr>
          <p:cNvPr id="754" name="Google Shape;754;p24"/>
          <p:cNvSpPr txBox="1"/>
          <p:nvPr/>
        </p:nvSpPr>
        <p:spPr>
          <a:xfrm>
            <a:off x="9239338" y="3946508"/>
            <a:ext cx="202377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Provide and manage network and compute resources for an application</a:t>
            </a:r>
            <a:endParaRPr/>
          </a:p>
        </p:txBody>
      </p:sp>
      <p:sp>
        <p:nvSpPr>
          <p:cNvPr id="755" name="Google Shape;755;p24"/>
          <p:cNvSpPr txBox="1"/>
          <p:nvPr/>
        </p:nvSpPr>
        <p:spPr>
          <a:xfrm>
            <a:off x="5628671" y="2506838"/>
            <a:ext cx="199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Establish web-based communication by clicking an object</a:t>
            </a:r>
            <a:endParaRPr/>
          </a:p>
        </p:txBody>
      </p:sp>
      <p:sp>
        <p:nvSpPr>
          <p:cNvPr id="758" name="Google Shape;758;p24"/>
          <p:cNvSpPr/>
          <p:nvPr/>
        </p:nvSpPr>
        <p:spPr>
          <a:xfrm>
            <a:off x="5818342" y="1875600"/>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rgbClr val="FFFFFF"/>
                </a:solidFill>
                <a:latin typeface="Montserrat SemiBold"/>
                <a:ea typeface="Montserrat SemiBold"/>
                <a:cs typeface="Montserrat SemiBold"/>
                <a:sym typeface="Montserrat SemiBold"/>
              </a:rPr>
              <a:t>Click to Dial</a:t>
            </a:r>
            <a:endParaRPr/>
          </a:p>
        </p:txBody>
      </p:sp>
      <p:sp>
        <p:nvSpPr>
          <p:cNvPr id="759" name="Google Shape;759;p24"/>
          <p:cNvSpPr/>
          <p:nvPr/>
        </p:nvSpPr>
        <p:spPr>
          <a:xfrm>
            <a:off x="7624661" y="1875600"/>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Connectivity Insights</a:t>
            </a:r>
            <a:endParaRPr dirty="0"/>
          </a:p>
        </p:txBody>
      </p:sp>
      <p:sp>
        <p:nvSpPr>
          <p:cNvPr id="760" name="Google Shape;760;p24"/>
          <p:cNvSpPr txBox="1"/>
          <p:nvPr/>
        </p:nvSpPr>
        <p:spPr>
          <a:xfrm>
            <a:off x="7434987" y="2506838"/>
            <a:ext cx="199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Alerts the consumers if and when the QoS threshold has breached</a:t>
            </a:r>
            <a:endParaRPr/>
          </a:p>
        </p:txBody>
      </p:sp>
      <p:sp>
        <p:nvSpPr>
          <p:cNvPr id="763" name="Google Shape;763;p24"/>
          <p:cNvSpPr/>
          <p:nvPr/>
        </p:nvSpPr>
        <p:spPr>
          <a:xfrm>
            <a:off x="376997" y="4811360"/>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Home Devices </a:t>
            </a:r>
            <a:r>
              <a:rPr lang="en-US" sz="1400" dirty="0" err="1">
                <a:solidFill>
                  <a:srgbClr val="FFFFFF"/>
                </a:solidFill>
                <a:latin typeface="Montserrat SemiBold"/>
                <a:ea typeface="Montserrat SemiBold"/>
                <a:cs typeface="Montserrat SemiBold"/>
                <a:sym typeface="Montserrat SemiBold"/>
              </a:rPr>
              <a:t>QoD</a:t>
            </a:r>
            <a:endParaRPr sz="1400" dirty="0">
              <a:solidFill>
                <a:srgbClr val="FFFFFF"/>
              </a:solidFill>
              <a:latin typeface="Montserrat SemiBold"/>
              <a:ea typeface="Montserrat SemiBold"/>
              <a:cs typeface="Montserrat SemiBold"/>
              <a:sym typeface="Montserrat SemiBold"/>
            </a:endParaRPr>
          </a:p>
        </p:txBody>
      </p:sp>
      <p:sp>
        <p:nvSpPr>
          <p:cNvPr id="764" name="Google Shape;764;p24"/>
          <p:cNvSpPr txBox="1"/>
          <p:nvPr/>
        </p:nvSpPr>
        <p:spPr>
          <a:xfrm>
            <a:off x="252445" y="5427592"/>
            <a:ext cx="1869104"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Request prioritization of traffic on a specific device on the home network</a:t>
            </a:r>
            <a:endParaRPr/>
          </a:p>
        </p:txBody>
      </p:sp>
      <p:sp>
        <p:nvSpPr>
          <p:cNvPr id="765" name="Google Shape;765;p24"/>
          <p:cNvSpPr/>
          <p:nvPr/>
        </p:nvSpPr>
        <p:spPr>
          <a:xfrm>
            <a:off x="7624661" y="333027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rgbClr val="FFFFFF"/>
                </a:solidFill>
                <a:latin typeface="Montserrat SemiBold"/>
                <a:ea typeface="Montserrat SemiBold"/>
                <a:cs typeface="Montserrat SemiBold"/>
                <a:sym typeface="Montserrat SemiBold"/>
              </a:rPr>
              <a:t>Device Swap</a:t>
            </a:r>
            <a:endParaRPr/>
          </a:p>
        </p:txBody>
      </p:sp>
      <p:sp>
        <p:nvSpPr>
          <p:cNvPr id="766" name="Google Shape;766;p24"/>
          <p:cNvSpPr txBox="1"/>
          <p:nvPr/>
        </p:nvSpPr>
        <p:spPr>
          <a:xfrm>
            <a:off x="7542239" y="3946508"/>
            <a:ext cx="1784845"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Check if the MSISDN has had a change of device in the last 30 days</a:t>
            </a:r>
            <a:endParaRPr/>
          </a:p>
        </p:txBody>
      </p:sp>
      <p:sp>
        <p:nvSpPr>
          <p:cNvPr id="767" name="Google Shape;767;p24"/>
          <p:cNvSpPr/>
          <p:nvPr/>
        </p:nvSpPr>
        <p:spPr>
          <a:xfrm>
            <a:off x="4001775" y="1875600"/>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rgbClr val="FFFFFF"/>
                </a:solidFill>
                <a:latin typeface="Montserrat SemiBold"/>
                <a:ea typeface="Montserrat SemiBold"/>
                <a:cs typeface="Montserrat SemiBold"/>
                <a:sym typeface="Montserrat SemiBold"/>
              </a:rPr>
              <a:t>Carrier Billing</a:t>
            </a:r>
            <a:endParaRPr/>
          </a:p>
          <a:p>
            <a:pPr marL="0" marR="0" lvl="0" indent="0" algn="ctr" rtl="0">
              <a:spcBef>
                <a:spcPts val="0"/>
              </a:spcBef>
              <a:spcAft>
                <a:spcPts val="0"/>
              </a:spcAft>
              <a:buNone/>
            </a:pPr>
            <a:r>
              <a:rPr lang="en-US" sz="1400">
                <a:solidFill>
                  <a:srgbClr val="FFFFFF"/>
                </a:solidFill>
                <a:latin typeface="Montserrat SemiBold"/>
                <a:ea typeface="Montserrat SemiBold"/>
                <a:cs typeface="Montserrat SemiBold"/>
                <a:sym typeface="Montserrat SemiBold"/>
              </a:rPr>
              <a:t>CheckOut</a:t>
            </a:r>
            <a:endParaRPr sz="1400">
              <a:solidFill>
                <a:srgbClr val="FFFFFF"/>
              </a:solidFill>
              <a:latin typeface="Montserrat SemiBold"/>
              <a:ea typeface="Montserrat SemiBold"/>
              <a:cs typeface="Montserrat SemiBold"/>
              <a:sym typeface="Montserrat SemiBold"/>
            </a:endParaRPr>
          </a:p>
        </p:txBody>
      </p:sp>
      <p:sp>
        <p:nvSpPr>
          <p:cNvPr id="768" name="Google Shape;768;p24"/>
          <p:cNvSpPr txBox="1"/>
          <p:nvPr/>
        </p:nvSpPr>
        <p:spPr>
          <a:xfrm>
            <a:off x="3827495" y="2506838"/>
            <a:ext cx="19686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Purchase, pay, and follow up on fulfilment of products </a:t>
            </a:r>
            <a:endParaRPr/>
          </a:p>
        </p:txBody>
      </p:sp>
      <p:sp>
        <p:nvSpPr>
          <p:cNvPr id="769" name="Google Shape;769;p24"/>
          <p:cNvSpPr/>
          <p:nvPr/>
        </p:nvSpPr>
        <p:spPr>
          <a:xfrm>
            <a:off x="9449218" y="4816088"/>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rgbClr val="FFFFFF"/>
                </a:solidFill>
                <a:latin typeface="Montserrat SemiBold"/>
                <a:ea typeface="Montserrat SemiBold"/>
                <a:cs typeface="Montserrat SemiBold"/>
                <a:sym typeface="Montserrat SemiBold"/>
              </a:rPr>
              <a:t>Network Slice Booking</a:t>
            </a:r>
            <a:endParaRPr/>
          </a:p>
        </p:txBody>
      </p:sp>
      <p:sp>
        <p:nvSpPr>
          <p:cNvPr id="770" name="Google Shape;770;p24"/>
          <p:cNvSpPr txBox="1"/>
          <p:nvPr/>
        </p:nvSpPr>
        <p:spPr>
          <a:xfrm>
            <a:off x="9366796" y="5442859"/>
            <a:ext cx="1784845"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Reserve, dynamically provision, query, dynamically delete a slice</a:t>
            </a:r>
            <a:endParaRPr/>
          </a:p>
        </p:txBody>
      </p:sp>
      <p:sp>
        <p:nvSpPr>
          <p:cNvPr id="771" name="Google Shape;771;p24"/>
          <p:cNvSpPr/>
          <p:nvPr/>
        </p:nvSpPr>
        <p:spPr>
          <a:xfrm>
            <a:off x="2192258" y="3329362"/>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Device Identifier</a:t>
            </a:r>
            <a:endParaRPr dirty="0"/>
          </a:p>
        </p:txBody>
      </p:sp>
      <p:sp>
        <p:nvSpPr>
          <p:cNvPr id="772" name="Google Shape;772;p24"/>
          <p:cNvSpPr txBox="1"/>
          <p:nvPr/>
        </p:nvSpPr>
        <p:spPr>
          <a:xfrm>
            <a:off x="2002582" y="3960600"/>
            <a:ext cx="199933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Check the identity of the subscribers’ device</a:t>
            </a:r>
            <a:endParaRPr/>
          </a:p>
        </p:txBody>
      </p:sp>
      <p:sp>
        <p:nvSpPr>
          <p:cNvPr id="775" name="Google Shape;775;p24"/>
          <p:cNvSpPr/>
          <p:nvPr/>
        </p:nvSpPr>
        <p:spPr>
          <a:xfrm>
            <a:off x="2200407" y="4811360"/>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rgbClr val="FFFFFF"/>
                </a:solidFill>
                <a:latin typeface="Montserrat SemiBold"/>
                <a:ea typeface="Montserrat SemiBold"/>
                <a:cs typeface="Montserrat SemiBold"/>
                <a:sym typeface="Montserrat SemiBold"/>
              </a:rPr>
              <a:t>Know Your Customer</a:t>
            </a:r>
            <a:endParaRPr/>
          </a:p>
        </p:txBody>
      </p:sp>
      <p:sp>
        <p:nvSpPr>
          <p:cNvPr id="776" name="Google Shape;776;p24"/>
          <p:cNvSpPr txBox="1"/>
          <p:nvPr/>
        </p:nvSpPr>
        <p:spPr>
          <a:xfrm>
            <a:off x="2117985" y="5427592"/>
            <a:ext cx="1784845"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Allows service providers to validate user information with operators</a:t>
            </a:r>
            <a:endParaRPr/>
          </a:p>
        </p:txBody>
      </p:sp>
      <p:sp>
        <p:nvSpPr>
          <p:cNvPr id="777" name="Google Shape;777;p24"/>
          <p:cNvSpPr/>
          <p:nvPr/>
        </p:nvSpPr>
        <p:spPr>
          <a:xfrm>
            <a:off x="5816463" y="333027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rgbClr val="FFFFFF"/>
                </a:solidFill>
                <a:latin typeface="Montserrat SemiBold"/>
                <a:ea typeface="Montserrat SemiBold"/>
                <a:cs typeface="Montserrat SemiBold"/>
                <a:sym typeface="Montserrat SemiBold"/>
              </a:rPr>
              <a:t>Device Status</a:t>
            </a:r>
            <a:endParaRPr/>
          </a:p>
        </p:txBody>
      </p:sp>
      <p:sp>
        <p:nvSpPr>
          <p:cNvPr id="778" name="Google Shape;778;p24"/>
          <p:cNvSpPr txBox="1"/>
          <p:nvPr/>
        </p:nvSpPr>
        <p:spPr>
          <a:xfrm>
            <a:off x="5734041" y="3946508"/>
            <a:ext cx="1784845"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Check the network  connection and roaming status of a device</a:t>
            </a:r>
            <a:endParaRPr/>
          </a:p>
        </p:txBody>
      </p:sp>
      <p:sp>
        <p:nvSpPr>
          <p:cNvPr id="779" name="Google Shape;779;p24"/>
          <p:cNvSpPr/>
          <p:nvPr/>
        </p:nvSpPr>
        <p:spPr>
          <a:xfrm>
            <a:off x="2193575" y="1875600"/>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rgbClr val="FFFFFF"/>
                </a:solidFill>
                <a:latin typeface="Montserrat SemiBold"/>
                <a:ea typeface="Montserrat SemiBold"/>
                <a:cs typeface="Montserrat SemiBold"/>
                <a:sym typeface="Montserrat SemiBold"/>
              </a:rPr>
              <a:t>Call Forwarding Signal</a:t>
            </a:r>
            <a:endParaRPr/>
          </a:p>
        </p:txBody>
      </p:sp>
      <p:sp>
        <p:nvSpPr>
          <p:cNvPr id="780" name="Google Shape;780;p24"/>
          <p:cNvSpPr txBox="1"/>
          <p:nvPr/>
        </p:nvSpPr>
        <p:spPr>
          <a:xfrm>
            <a:off x="2254801" y="2506838"/>
            <a:ext cx="1497552"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Determine if a “call forwarding” service is enabled</a:t>
            </a:r>
            <a:endParaRPr/>
          </a:p>
        </p:txBody>
      </p:sp>
      <p:sp>
        <p:nvSpPr>
          <p:cNvPr id="781" name="Google Shape;781;p24"/>
          <p:cNvSpPr/>
          <p:nvPr/>
        </p:nvSpPr>
        <p:spPr>
          <a:xfrm>
            <a:off x="7641020" y="4816088"/>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rgbClr val="FFFFFF"/>
                </a:solidFill>
                <a:latin typeface="Montserrat SemiBold"/>
                <a:ea typeface="Montserrat SemiBold"/>
                <a:cs typeface="Montserrat SemiBold"/>
                <a:sym typeface="Montserrat SemiBold"/>
              </a:rPr>
              <a:t>Network Access Management</a:t>
            </a:r>
            <a:endParaRPr/>
          </a:p>
        </p:txBody>
      </p:sp>
      <p:sp>
        <p:nvSpPr>
          <p:cNvPr id="782" name="Google Shape;782;p24"/>
          <p:cNvSpPr txBox="1"/>
          <p:nvPr/>
        </p:nvSpPr>
        <p:spPr>
          <a:xfrm>
            <a:off x="7558598" y="5442859"/>
            <a:ext cx="1784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Manage fixed devices that reside at customer premises</a:t>
            </a:r>
            <a:endParaRPr/>
          </a:p>
        </p:txBody>
      </p:sp>
      <p:sp>
        <p:nvSpPr>
          <p:cNvPr id="783" name="Google Shape;783;p24"/>
          <p:cNvSpPr txBox="1"/>
          <p:nvPr/>
        </p:nvSpPr>
        <p:spPr>
          <a:xfrm>
            <a:off x="155458" y="2479599"/>
            <a:ext cx="2101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Identify a client device trying to access network services</a:t>
            </a:r>
            <a:endParaRPr/>
          </a:p>
        </p:txBody>
      </p:sp>
      <p:sp>
        <p:nvSpPr>
          <p:cNvPr id="784" name="Google Shape;784;p24"/>
          <p:cNvSpPr/>
          <p:nvPr/>
        </p:nvSpPr>
        <p:spPr>
          <a:xfrm>
            <a:off x="313594" y="1891768"/>
            <a:ext cx="1784845"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FFFFFF"/>
                </a:solidFill>
                <a:latin typeface="Montserrat SemiBold"/>
                <a:ea typeface="Montserrat SemiBold"/>
                <a:cs typeface="Montserrat SemiBold"/>
                <a:sym typeface="Montserrat SemiBold"/>
              </a:rPr>
              <a:t>Anonymised Subscriber ID</a:t>
            </a:r>
            <a:endParaRPr/>
          </a:p>
        </p:txBody>
      </p:sp>
      <p:sp>
        <p:nvSpPr>
          <p:cNvPr id="785" name="Google Shape;785;p24"/>
          <p:cNvSpPr/>
          <p:nvPr/>
        </p:nvSpPr>
        <p:spPr>
          <a:xfrm>
            <a:off x="222725" y="1842531"/>
            <a:ext cx="1966583" cy="131003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
        <p:nvSpPr>
          <p:cNvPr id="786" name="Google Shape;786;p24"/>
          <p:cNvSpPr/>
          <p:nvPr/>
        </p:nvSpPr>
        <p:spPr>
          <a:xfrm>
            <a:off x="396025" y="1875600"/>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rgbClr val="FFFFFF"/>
                </a:solidFill>
                <a:latin typeface="Montserrat SemiBold"/>
                <a:ea typeface="Montserrat SemiBold"/>
                <a:cs typeface="Montserrat SemiBold"/>
                <a:sym typeface="Montserrat SemiBold"/>
              </a:rPr>
              <a:t>Blockchain Public Address</a:t>
            </a:r>
            <a:endParaRPr/>
          </a:p>
        </p:txBody>
      </p:sp>
      <p:sp>
        <p:nvSpPr>
          <p:cNvPr id="787" name="Google Shape;787;p24"/>
          <p:cNvSpPr txBox="1"/>
          <p:nvPr/>
        </p:nvSpPr>
        <p:spPr>
          <a:xfrm>
            <a:off x="221736" y="2506838"/>
            <a:ext cx="196856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Manage a blockchain public address associated to a phone number</a:t>
            </a:r>
            <a:endParaRPr/>
          </a:p>
        </p:txBody>
      </p:sp>
      <p:sp>
        <p:nvSpPr>
          <p:cNvPr id="788" name="Google Shape;788;p24"/>
          <p:cNvSpPr/>
          <p:nvPr/>
        </p:nvSpPr>
        <p:spPr>
          <a:xfrm>
            <a:off x="4018902" y="333027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rgbClr val="FFFFFF"/>
                </a:solidFill>
                <a:latin typeface="Montserrat SemiBold"/>
                <a:ea typeface="Montserrat SemiBold"/>
                <a:cs typeface="Montserrat SemiBold"/>
                <a:sym typeface="Montserrat SemiBold"/>
              </a:rPr>
              <a:t>Device </a:t>
            </a:r>
            <a:endParaRPr/>
          </a:p>
          <a:p>
            <a:pPr marL="0" marR="0" lvl="0" indent="0" algn="ctr" rtl="0">
              <a:spcBef>
                <a:spcPts val="0"/>
              </a:spcBef>
              <a:spcAft>
                <a:spcPts val="0"/>
              </a:spcAft>
              <a:buNone/>
            </a:pPr>
            <a:r>
              <a:rPr lang="en-US" sz="1400">
                <a:solidFill>
                  <a:srgbClr val="FFFFFF"/>
                </a:solidFill>
                <a:latin typeface="Montserrat SemiBold"/>
                <a:ea typeface="Montserrat SemiBold"/>
                <a:cs typeface="Montserrat SemiBold"/>
                <a:sym typeface="Montserrat SemiBold"/>
              </a:rPr>
              <a:t>Location</a:t>
            </a:r>
            <a:endParaRPr/>
          </a:p>
        </p:txBody>
      </p:sp>
      <p:sp>
        <p:nvSpPr>
          <p:cNvPr id="789" name="Google Shape;789;p24"/>
          <p:cNvSpPr txBox="1"/>
          <p:nvPr/>
        </p:nvSpPr>
        <p:spPr>
          <a:xfrm>
            <a:off x="4080126" y="3946508"/>
            <a:ext cx="14976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Check the location of a device</a:t>
            </a:r>
            <a:endParaRPr/>
          </a:p>
        </p:txBody>
      </p:sp>
      <p:sp>
        <p:nvSpPr>
          <p:cNvPr id="790" name="Google Shape;790;p24"/>
          <p:cNvSpPr/>
          <p:nvPr/>
        </p:nvSpPr>
        <p:spPr>
          <a:xfrm>
            <a:off x="4001920" y="4822051"/>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rgbClr val="FFFFFF"/>
                </a:solidFill>
                <a:latin typeface="Montserrat SemiBold"/>
                <a:ea typeface="Montserrat SemiBold"/>
                <a:cs typeface="Montserrat SemiBold"/>
                <a:sym typeface="Montserrat SemiBold"/>
              </a:rPr>
              <a:t>Location Insights</a:t>
            </a:r>
            <a:endParaRPr/>
          </a:p>
        </p:txBody>
      </p:sp>
      <p:sp>
        <p:nvSpPr>
          <p:cNvPr id="791" name="Google Shape;791;p24"/>
          <p:cNvSpPr txBox="1"/>
          <p:nvPr/>
        </p:nvSpPr>
        <p:spPr>
          <a:xfrm>
            <a:off x="3919498" y="5448822"/>
            <a:ext cx="1784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Give insights to the home area and latest location of a device</a:t>
            </a:r>
            <a:endParaRPr/>
          </a:p>
        </p:txBody>
      </p:sp>
      <p:sp>
        <p:nvSpPr>
          <p:cNvPr id="2" name="Google Shape;759;p24">
            <a:extLst>
              <a:ext uri="{FF2B5EF4-FFF2-40B4-BE49-F238E27FC236}">
                <a16:creationId xmlns:a16="http://schemas.microsoft.com/office/drawing/2014/main" id="{FFA78151-DB52-0C2E-AD74-0F7EB3099734}"/>
              </a:ext>
            </a:extLst>
          </p:cNvPr>
          <p:cNvSpPr/>
          <p:nvPr/>
        </p:nvSpPr>
        <p:spPr>
          <a:xfrm>
            <a:off x="9429012" y="1875592"/>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Customer Insights</a:t>
            </a:r>
            <a:endParaRPr dirty="0"/>
          </a:p>
        </p:txBody>
      </p:sp>
      <p:sp>
        <p:nvSpPr>
          <p:cNvPr id="3" name="Google Shape;760;p24">
            <a:extLst>
              <a:ext uri="{FF2B5EF4-FFF2-40B4-BE49-F238E27FC236}">
                <a16:creationId xmlns:a16="http://schemas.microsoft.com/office/drawing/2014/main" id="{8F40282C-9E6C-F978-6DE5-63A3784D8D4E}"/>
              </a:ext>
            </a:extLst>
          </p:cNvPr>
          <p:cNvSpPr txBox="1"/>
          <p:nvPr/>
        </p:nvSpPr>
        <p:spPr>
          <a:xfrm>
            <a:off x="9239338" y="2506830"/>
            <a:ext cx="199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Provides an index or scoring related to the user's credit profile</a:t>
            </a:r>
            <a:endParaRPr dirty="0"/>
          </a:p>
        </p:txBody>
      </p:sp>
      <p:sp>
        <p:nvSpPr>
          <p:cNvPr id="4" name="Google Shape;759;p24">
            <a:extLst>
              <a:ext uri="{FF2B5EF4-FFF2-40B4-BE49-F238E27FC236}">
                <a16:creationId xmlns:a16="http://schemas.microsoft.com/office/drawing/2014/main" id="{512721C3-961A-F962-707A-9A400C4B62C2}"/>
              </a:ext>
            </a:extLst>
          </p:cNvPr>
          <p:cNvSpPr/>
          <p:nvPr/>
        </p:nvSpPr>
        <p:spPr>
          <a:xfrm>
            <a:off x="397632" y="332064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Dedicated Networks</a:t>
            </a:r>
            <a:endParaRPr dirty="0"/>
          </a:p>
        </p:txBody>
      </p:sp>
      <p:sp>
        <p:nvSpPr>
          <p:cNvPr id="5" name="Google Shape;760;p24">
            <a:extLst>
              <a:ext uri="{FF2B5EF4-FFF2-40B4-BE49-F238E27FC236}">
                <a16:creationId xmlns:a16="http://schemas.microsoft.com/office/drawing/2014/main" id="{91DFC069-3B14-C1F5-20B4-836E2279AC70}"/>
              </a:ext>
            </a:extLst>
          </p:cNvPr>
          <p:cNvSpPr txBox="1"/>
          <p:nvPr/>
        </p:nvSpPr>
        <p:spPr>
          <a:xfrm>
            <a:off x="207958" y="3951879"/>
            <a:ext cx="19992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Requests / modifies / deletes a (logical) dedicated network</a:t>
            </a:r>
            <a:endParaRPr dirty="0"/>
          </a:p>
        </p:txBody>
      </p:sp>
      <p:sp>
        <p:nvSpPr>
          <p:cNvPr id="816" name="Google Shape;816;p25"/>
          <p:cNvSpPr/>
          <p:nvPr/>
        </p:nvSpPr>
        <p:spPr>
          <a:xfrm>
            <a:off x="5803288" y="4822075"/>
            <a:ext cx="1620000" cy="6303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Model as a Service</a:t>
            </a:r>
            <a:endParaRPr dirty="0"/>
          </a:p>
        </p:txBody>
      </p:sp>
      <p:sp>
        <p:nvSpPr>
          <p:cNvPr id="817" name="Google Shape;817;p25"/>
          <p:cNvSpPr txBox="1"/>
          <p:nvPr/>
        </p:nvSpPr>
        <p:spPr>
          <a:xfrm>
            <a:off x="5720866" y="5445256"/>
            <a:ext cx="17847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Build, deploy, monitor, and invoke LLM</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2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Current CAMARA API</a:t>
            </a:r>
            <a:br>
              <a:rPr lang="en-US"/>
            </a:br>
            <a:r>
              <a:rPr lang="en-US"/>
              <a:t>Families (2)</a:t>
            </a:r>
            <a:endParaRPr/>
          </a:p>
        </p:txBody>
      </p:sp>
      <p:sp>
        <p:nvSpPr>
          <p:cNvPr id="799" name="Google Shape;799;p25"/>
          <p:cNvSpPr txBox="1"/>
          <p:nvPr/>
        </p:nvSpPr>
        <p:spPr>
          <a:xfrm>
            <a:off x="1923708" y="5531227"/>
            <a:ext cx="20238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Create and configure site to cloud network service by one click</a:t>
            </a:r>
            <a:endParaRPr/>
          </a:p>
        </p:txBody>
      </p:sp>
      <p:sp>
        <p:nvSpPr>
          <p:cNvPr id="800" name="Google Shape;800;p25"/>
          <p:cNvSpPr/>
          <p:nvPr/>
        </p:nvSpPr>
        <p:spPr>
          <a:xfrm>
            <a:off x="2125521" y="4908046"/>
            <a:ext cx="1620000" cy="6303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Site to Cloud VPN</a:t>
            </a:r>
            <a:endParaRPr dirty="0"/>
          </a:p>
        </p:txBody>
      </p:sp>
      <p:sp>
        <p:nvSpPr>
          <p:cNvPr id="801" name="Google Shape;801;p25"/>
          <p:cNvSpPr/>
          <p:nvPr/>
        </p:nvSpPr>
        <p:spPr>
          <a:xfrm>
            <a:off x="3944614" y="3373185"/>
            <a:ext cx="1620000" cy="6303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rgbClr val="FFFFFF"/>
                </a:solidFill>
                <a:latin typeface="Montserrat SemiBold"/>
                <a:ea typeface="Montserrat SemiBold"/>
                <a:cs typeface="Montserrat SemiBold"/>
                <a:sym typeface="Montserrat SemiBold"/>
              </a:rPr>
              <a:t>Short Message Service</a:t>
            </a:r>
            <a:endParaRPr/>
          </a:p>
        </p:txBody>
      </p:sp>
      <p:sp>
        <p:nvSpPr>
          <p:cNvPr id="802" name="Google Shape;802;p25"/>
          <p:cNvSpPr txBox="1"/>
          <p:nvPr/>
        </p:nvSpPr>
        <p:spPr>
          <a:xfrm>
            <a:off x="3820062" y="3988648"/>
            <a:ext cx="18690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 Send SMS to the destination address(es)</a:t>
            </a:r>
            <a:endParaRPr/>
          </a:p>
        </p:txBody>
      </p:sp>
      <p:sp>
        <p:nvSpPr>
          <p:cNvPr id="803" name="Google Shape;803;p25"/>
          <p:cNvSpPr/>
          <p:nvPr/>
        </p:nvSpPr>
        <p:spPr>
          <a:xfrm>
            <a:off x="5987962" y="3318845"/>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rgbClr val="FFFFFF"/>
                </a:solidFill>
                <a:latin typeface="Montserrat SemiBold"/>
                <a:ea typeface="Montserrat SemiBold"/>
                <a:cs typeface="Montserrat SemiBold"/>
                <a:sym typeface="Montserrat SemiBold"/>
              </a:rPr>
              <a:t>Marketing / Outreach</a:t>
            </a:r>
            <a:endParaRPr/>
          </a:p>
        </p:txBody>
      </p:sp>
      <p:sp>
        <p:nvSpPr>
          <p:cNvPr id="804" name="Google Shape;804;p25"/>
          <p:cNvSpPr txBox="1"/>
          <p:nvPr/>
        </p:nvSpPr>
        <p:spPr>
          <a:xfrm>
            <a:off x="5905539" y="3934308"/>
            <a:ext cx="1784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Plans and performs marketing activities for CAMARA</a:t>
            </a:r>
            <a:endParaRPr/>
          </a:p>
        </p:txBody>
      </p:sp>
      <p:sp>
        <p:nvSpPr>
          <p:cNvPr id="805" name="Google Shape;805;p25"/>
          <p:cNvSpPr/>
          <p:nvPr/>
        </p:nvSpPr>
        <p:spPr>
          <a:xfrm>
            <a:off x="5987962" y="1872380"/>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rgbClr val="FFFFFF"/>
                </a:solidFill>
                <a:latin typeface="Montserrat SemiBold"/>
                <a:ea typeface="Montserrat SemiBold"/>
                <a:cs typeface="Montserrat SemiBold"/>
                <a:sym typeface="Montserrat SemiBold"/>
              </a:rPr>
              <a:t>API Backlog</a:t>
            </a:r>
            <a:endParaRPr/>
          </a:p>
        </p:txBody>
      </p:sp>
      <p:sp>
        <p:nvSpPr>
          <p:cNvPr id="806" name="Google Shape;806;p25"/>
          <p:cNvSpPr txBox="1"/>
          <p:nvPr/>
        </p:nvSpPr>
        <p:spPr>
          <a:xfrm>
            <a:off x="5905539" y="2487843"/>
            <a:ext cx="17847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Maintains the API Backlog for CAMARA</a:t>
            </a:r>
            <a:endParaRPr/>
          </a:p>
        </p:txBody>
      </p:sp>
      <p:sp>
        <p:nvSpPr>
          <p:cNvPr id="807" name="Google Shape;807;p25"/>
          <p:cNvSpPr txBox="1"/>
          <p:nvPr/>
        </p:nvSpPr>
        <p:spPr>
          <a:xfrm>
            <a:off x="6025812" y="1324000"/>
            <a:ext cx="51537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A9BF3"/>
                </a:solidFill>
                <a:latin typeface="Montserrat Medium"/>
                <a:ea typeface="Montserrat Medium"/>
                <a:cs typeface="Montserrat Medium"/>
                <a:sym typeface="Montserrat Medium"/>
              </a:rPr>
              <a:t>CAMARA Working Groups</a:t>
            </a:r>
            <a:endParaRPr sz="2000" dirty="0">
              <a:solidFill>
                <a:srgbClr val="3A9BF3"/>
              </a:solidFill>
              <a:latin typeface="Montserrat Medium"/>
              <a:ea typeface="Montserrat Medium"/>
              <a:cs typeface="Montserrat Medium"/>
              <a:sym typeface="Montserrat Medium"/>
            </a:endParaRPr>
          </a:p>
        </p:txBody>
      </p:sp>
      <p:sp>
        <p:nvSpPr>
          <p:cNvPr id="808" name="Google Shape;808;p25"/>
          <p:cNvSpPr/>
          <p:nvPr/>
        </p:nvSpPr>
        <p:spPr>
          <a:xfrm>
            <a:off x="7809802" y="3318845"/>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rgbClr val="FFFFFF"/>
                </a:solidFill>
                <a:latin typeface="Montserrat SemiBold"/>
                <a:ea typeface="Montserrat SemiBold"/>
                <a:cs typeface="Montserrat SemiBold"/>
                <a:sym typeface="Montserrat SemiBold"/>
              </a:rPr>
              <a:t>Release Management</a:t>
            </a:r>
            <a:endParaRPr/>
          </a:p>
        </p:txBody>
      </p:sp>
      <p:sp>
        <p:nvSpPr>
          <p:cNvPr id="809" name="Google Shape;809;p25"/>
          <p:cNvSpPr txBox="1"/>
          <p:nvPr/>
        </p:nvSpPr>
        <p:spPr>
          <a:xfrm>
            <a:off x="7685250" y="3934308"/>
            <a:ext cx="18690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 Guidelines and assets for Release Management in CAMARA</a:t>
            </a:r>
            <a:endParaRPr/>
          </a:p>
        </p:txBody>
      </p:sp>
      <p:sp>
        <p:nvSpPr>
          <p:cNvPr id="810" name="Google Shape;810;p25"/>
          <p:cNvSpPr/>
          <p:nvPr/>
        </p:nvSpPr>
        <p:spPr>
          <a:xfrm>
            <a:off x="7809802" y="1872380"/>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rgbClr val="FFFFFF"/>
                </a:solidFill>
                <a:latin typeface="Montserrat SemiBold"/>
                <a:ea typeface="Montserrat SemiBold"/>
                <a:cs typeface="Montserrat SemiBold"/>
                <a:sym typeface="Montserrat SemiBold"/>
              </a:rPr>
              <a:t>Common-</a:t>
            </a:r>
            <a:endParaRPr sz="1400" b="1">
              <a:solidFill>
                <a:srgbClr val="FFFFFF"/>
              </a:solidFill>
              <a:latin typeface="Montserrat SemiBold"/>
              <a:ea typeface="Montserrat SemiBold"/>
              <a:cs typeface="Montserrat SemiBold"/>
              <a:sym typeface="Montserrat SemiBold"/>
            </a:endParaRPr>
          </a:p>
          <a:p>
            <a:pPr marL="0" marR="0" lvl="0" indent="0" algn="ctr" rtl="0">
              <a:spcBef>
                <a:spcPts val="0"/>
              </a:spcBef>
              <a:spcAft>
                <a:spcPts val="0"/>
              </a:spcAft>
              <a:buNone/>
            </a:pPr>
            <a:r>
              <a:rPr lang="en-US" sz="1400" b="1">
                <a:solidFill>
                  <a:srgbClr val="FFFFFF"/>
                </a:solidFill>
                <a:latin typeface="Montserrat SemiBold"/>
                <a:ea typeface="Montserrat SemiBold"/>
                <a:cs typeface="Montserrat SemiBold"/>
                <a:sym typeface="Montserrat SemiBold"/>
              </a:rPr>
              <a:t>alities</a:t>
            </a:r>
            <a:endParaRPr sz="1400" b="1">
              <a:solidFill>
                <a:srgbClr val="FFFFFF"/>
              </a:solidFill>
              <a:latin typeface="Montserrat SemiBold"/>
              <a:ea typeface="Montserrat SemiBold"/>
              <a:cs typeface="Montserrat SemiBold"/>
              <a:sym typeface="Montserrat SemiBold"/>
            </a:endParaRPr>
          </a:p>
        </p:txBody>
      </p:sp>
      <p:sp>
        <p:nvSpPr>
          <p:cNvPr id="811" name="Google Shape;811;p25"/>
          <p:cNvSpPr txBox="1"/>
          <p:nvPr/>
        </p:nvSpPr>
        <p:spPr>
          <a:xfrm>
            <a:off x="7685313" y="2502700"/>
            <a:ext cx="18690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Guidelines and assets mandatory for all CAMARA Sub Projects</a:t>
            </a:r>
            <a:endParaRPr/>
          </a:p>
        </p:txBody>
      </p:sp>
      <p:sp>
        <p:nvSpPr>
          <p:cNvPr id="812" name="Google Shape;812;p25"/>
          <p:cNvSpPr/>
          <p:nvPr/>
        </p:nvSpPr>
        <p:spPr>
          <a:xfrm>
            <a:off x="5729698" y="4923560"/>
            <a:ext cx="1620000" cy="6303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rgbClr val="FFFFFF"/>
                </a:solidFill>
                <a:latin typeface="Montserrat SemiBold"/>
                <a:ea typeface="Montserrat SemiBold"/>
                <a:cs typeface="Montserrat SemiBold"/>
                <a:sym typeface="Montserrat SemiBold"/>
              </a:rPr>
              <a:t>Web RTC</a:t>
            </a:r>
            <a:endParaRPr/>
          </a:p>
        </p:txBody>
      </p:sp>
      <p:sp>
        <p:nvSpPr>
          <p:cNvPr id="813" name="Google Shape;813;p25"/>
          <p:cNvSpPr txBox="1"/>
          <p:nvPr/>
        </p:nvSpPr>
        <p:spPr>
          <a:xfrm>
            <a:off x="5647276" y="5555459"/>
            <a:ext cx="17847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Add real-time communication capabilities to  applications</a:t>
            </a:r>
            <a:endParaRPr/>
          </a:p>
        </p:txBody>
      </p:sp>
      <p:sp>
        <p:nvSpPr>
          <p:cNvPr id="814" name="Google Shape;814;p25"/>
          <p:cNvSpPr/>
          <p:nvPr/>
        </p:nvSpPr>
        <p:spPr>
          <a:xfrm>
            <a:off x="2133670" y="3373185"/>
            <a:ext cx="1620000" cy="6303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rgbClr val="FFFFFF"/>
                </a:solidFill>
                <a:latin typeface="Montserrat SemiBold"/>
                <a:ea typeface="Montserrat SemiBold"/>
                <a:cs typeface="Montserrat SemiBold"/>
                <a:sym typeface="Montserrat SemiBold"/>
              </a:rPr>
              <a:t>Region Device Count</a:t>
            </a:r>
            <a:endParaRPr/>
          </a:p>
        </p:txBody>
      </p:sp>
      <p:sp>
        <p:nvSpPr>
          <p:cNvPr id="815" name="Google Shape;815;p25"/>
          <p:cNvSpPr txBox="1"/>
          <p:nvPr/>
        </p:nvSpPr>
        <p:spPr>
          <a:xfrm>
            <a:off x="2051248" y="3988648"/>
            <a:ext cx="1784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Query the number of active devices in the specified area</a:t>
            </a:r>
            <a:endParaRPr/>
          </a:p>
        </p:txBody>
      </p:sp>
      <p:sp>
        <p:nvSpPr>
          <p:cNvPr id="819" name="Google Shape;819;p25"/>
          <p:cNvSpPr/>
          <p:nvPr/>
        </p:nvSpPr>
        <p:spPr>
          <a:xfrm>
            <a:off x="3918370" y="4923560"/>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Verified Caller</a:t>
            </a:r>
            <a:endParaRPr dirty="0"/>
          </a:p>
        </p:txBody>
      </p:sp>
      <p:sp>
        <p:nvSpPr>
          <p:cNvPr id="820" name="Google Shape;820;p25"/>
          <p:cNvSpPr txBox="1"/>
          <p:nvPr/>
        </p:nvSpPr>
        <p:spPr>
          <a:xfrm>
            <a:off x="3835948" y="5555459"/>
            <a:ext cx="1784845"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Show certified information on the phone before a call is answered</a:t>
            </a:r>
            <a:endParaRPr/>
          </a:p>
        </p:txBody>
      </p:sp>
      <p:sp>
        <p:nvSpPr>
          <p:cNvPr id="821" name="Google Shape;821;p25"/>
          <p:cNvSpPr/>
          <p:nvPr/>
        </p:nvSpPr>
        <p:spPr>
          <a:xfrm>
            <a:off x="332580" y="490804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rgbClr val="FFFFFF"/>
                </a:solidFill>
                <a:latin typeface="Montserrat SemiBold"/>
                <a:ea typeface="Montserrat SemiBold"/>
                <a:cs typeface="Montserrat SemiBold"/>
                <a:sym typeface="Montserrat SemiBold"/>
              </a:rPr>
              <a:t>SIM Swap</a:t>
            </a:r>
            <a:endParaRPr/>
          </a:p>
        </p:txBody>
      </p:sp>
      <p:sp>
        <p:nvSpPr>
          <p:cNvPr id="822" name="Google Shape;822;p25"/>
          <p:cNvSpPr txBox="1"/>
          <p:nvPr/>
        </p:nvSpPr>
        <p:spPr>
          <a:xfrm>
            <a:off x="250158" y="5531227"/>
            <a:ext cx="17847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Allows users to get information on SIM pairing changes</a:t>
            </a:r>
            <a:endParaRPr/>
          </a:p>
        </p:txBody>
      </p:sp>
      <p:sp>
        <p:nvSpPr>
          <p:cNvPr id="823" name="Google Shape;823;p25"/>
          <p:cNvSpPr/>
          <p:nvPr/>
        </p:nvSpPr>
        <p:spPr>
          <a:xfrm>
            <a:off x="322342" y="3373185"/>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rgbClr val="FFFFFF"/>
                </a:solidFill>
                <a:latin typeface="Montserrat SemiBold"/>
                <a:ea typeface="Montserrat SemiBold"/>
                <a:cs typeface="Montserrat SemiBold"/>
                <a:sym typeface="Montserrat SemiBold"/>
              </a:rPr>
              <a:t>Quality on Demand</a:t>
            </a:r>
            <a:endParaRPr/>
          </a:p>
        </p:txBody>
      </p:sp>
      <p:sp>
        <p:nvSpPr>
          <p:cNvPr id="824" name="Google Shape;824;p25"/>
          <p:cNvSpPr txBox="1"/>
          <p:nvPr/>
        </p:nvSpPr>
        <p:spPr>
          <a:xfrm>
            <a:off x="239920" y="3988648"/>
            <a:ext cx="1784845"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Allows users to set mobile connection quality </a:t>
            </a:r>
            <a:endParaRPr/>
          </a:p>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and get notifications</a:t>
            </a:r>
            <a:endParaRPr/>
          </a:p>
        </p:txBody>
      </p:sp>
      <p:grpSp>
        <p:nvGrpSpPr>
          <p:cNvPr id="825" name="Google Shape;825;p25"/>
          <p:cNvGrpSpPr/>
          <p:nvPr/>
        </p:nvGrpSpPr>
        <p:grpSpPr>
          <a:xfrm>
            <a:off x="9514920" y="1872380"/>
            <a:ext cx="1784845" cy="1446460"/>
            <a:chOff x="9689890" y="2703421"/>
            <a:chExt cx="1784845" cy="1446460"/>
          </a:xfrm>
        </p:grpSpPr>
        <p:sp>
          <p:nvSpPr>
            <p:cNvPr id="826" name="Google Shape;826;p25"/>
            <p:cNvSpPr/>
            <p:nvPr/>
          </p:nvSpPr>
          <p:spPr>
            <a:xfrm>
              <a:off x="9772312" y="2703421"/>
              <a:ext cx="1620000" cy="630324"/>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rgbClr val="FFFFFF"/>
                  </a:solidFill>
                  <a:latin typeface="Montserrat SemiBold"/>
                  <a:ea typeface="Montserrat SemiBold"/>
                  <a:cs typeface="Montserrat SemiBold"/>
                  <a:sym typeface="Montserrat SemiBold"/>
                </a:rPr>
                <a:t>Identity and Consent M</a:t>
              </a:r>
              <a:r>
                <a:rPr lang="en-US" b="1">
                  <a:solidFill>
                    <a:srgbClr val="FFFFFF"/>
                  </a:solidFill>
                  <a:latin typeface="Montserrat SemiBold"/>
                  <a:ea typeface="Montserrat SemiBold"/>
                  <a:cs typeface="Montserrat SemiBold"/>
                  <a:sym typeface="Montserrat SemiBold"/>
                </a:rPr>
                <a:t>anagement</a:t>
              </a:r>
              <a:endParaRPr sz="1400" b="1">
                <a:solidFill>
                  <a:srgbClr val="FFFFFF"/>
                </a:solidFill>
                <a:latin typeface="Montserrat SemiBold"/>
                <a:ea typeface="Montserrat SemiBold"/>
                <a:cs typeface="Montserrat SemiBold"/>
                <a:sym typeface="Montserrat SemiBold"/>
              </a:endParaRPr>
            </a:p>
          </p:txBody>
        </p:sp>
        <p:sp>
          <p:nvSpPr>
            <p:cNvPr id="827" name="Google Shape;827;p25"/>
            <p:cNvSpPr txBox="1"/>
            <p:nvPr/>
          </p:nvSpPr>
          <p:spPr>
            <a:xfrm>
              <a:off x="9689890" y="3318884"/>
              <a:ext cx="1784845"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Provides solutions to capture, store and manage user consent</a:t>
              </a:r>
              <a:endParaRPr/>
            </a:p>
          </p:txBody>
        </p:sp>
      </p:grpSp>
      <p:sp>
        <p:nvSpPr>
          <p:cNvPr id="756" name="Google Shape;756;p24"/>
          <p:cNvSpPr/>
          <p:nvPr/>
        </p:nvSpPr>
        <p:spPr>
          <a:xfrm>
            <a:off x="364750" y="185371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Number Verification</a:t>
            </a:r>
            <a:endParaRPr dirty="0"/>
          </a:p>
        </p:txBody>
      </p:sp>
      <p:sp>
        <p:nvSpPr>
          <p:cNvPr id="757" name="Google Shape;757;p24"/>
          <p:cNvSpPr txBox="1"/>
          <p:nvPr/>
        </p:nvSpPr>
        <p:spPr>
          <a:xfrm>
            <a:off x="282328" y="2480487"/>
            <a:ext cx="1784845"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Allows users to </a:t>
            </a:r>
            <a:endParaRPr/>
          </a:p>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verify the phone number of the connected device</a:t>
            </a:r>
            <a:endParaRPr/>
          </a:p>
        </p:txBody>
      </p:sp>
      <p:sp>
        <p:nvSpPr>
          <p:cNvPr id="761" name="Google Shape;761;p24"/>
          <p:cNvSpPr/>
          <p:nvPr/>
        </p:nvSpPr>
        <p:spPr>
          <a:xfrm>
            <a:off x="2171066" y="185371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rgbClr val="FFFFFF"/>
                </a:solidFill>
                <a:latin typeface="Montserrat SemiBold"/>
                <a:ea typeface="Montserrat SemiBold"/>
                <a:cs typeface="Montserrat SemiBold"/>
                <a:sym typeface="Montserrat SemiBold"/>
              </a:rPr>
              <a:t>OTP Validation</a:t>
            </a:r>
            <a:endParaRPr/>
          </a:p>
        </p:txBody>
      </p:sp>
      <p:sp>
        <p:nvSpPr>
          <p:cNvPr id="762" name="Google Shape;762;p24"/>
          <p:cNvSpPr txBox="1"/>
          <p:nvPr/>
        </p:nvSpPr>
        <p:spPr>
          <a:xfrm>
            <a:off x="2046514" y="2480487"/>
            <a:ext cx="18690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 To offer secure user authentication to service providers</a:t>
            </a:r>
            <a:endParaRPr/>
          </a:p>
        </p:txBody>
      </p:sp>
      <p:sp>
        <p:nvSpPr>
          <p:cNvPr id="773" name="Google Shape;773;p24"/>
          <p:cNvSpPr txBox="1"/>
          <p:nvPr/>
        </p:nvSpPr>
        <p:spPr>
          <a:xfrm>
            <a:off x="3792588" y="2480487"/>
            <a:ext cx="202377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Get dynamic population density data in a specific area for a future date &amp; time</a:t>
            </a:r>
            <a:endParaRPr/>
          </a:p>
        </p:txBody>
      </p:sp>
      <p:sp>
        <p:nvSpPr>
          <p:cNvPr id="774" name="Google Shape;774;p24"/>
          <p:cNvSpPr/>
          <p:nvPr/>
        </p:nvSpPr>
        <p:spPr>
          <a:xfrm>
            <a:off x="3994476" y="185371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rgbClr val="FFFFFF"/>
                </a:solidFill>
                <a:latin typeface="Montserrat SemiBold"/>
                <a:ea typeface="Montserrat SemiBold"/>
                <a:cs typeface="Montserrat SemiBold"/>
                <a:sym typeface="Montserrat SemiBold"/>
              </a:rPr>
              <a:t>Population Density Data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2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Showcases</a:t>
            </a:r>
            <a:endParaRPr/>
          </a:p>
        </p:txBody>
      </p:sp>
      <p:pic>
        <p:nvPicPr>
          <p:cNvPr id="835" name="Google Shape;835;p26" descr="Ein Bild, das Text, orange enthält.&#10;&#10;Automatisch generierte Beschreibung"/>
          <p:cNvPicPr preferRelativeResize="0"/>
          <p:nvPr/>
        </p:nvPicPr>
        <p:blipFill rotWithShape="1">
          <a:blip r:embed="rId3">
            <a:alphaModFix/>
          </a:blip>
          <a:srcRect/>
          <a:stretch/>
        </p:blipFill>
        <p:spPr>
          <a:xfrm>
            <a:off x="3846926" y="2852582"/>
            <a:ext cx="1905266" cy="952633"/>
          </a:xfrm>
          <a:prstGeom prst="rect">
            <a:avLst/>
          </a:prstGeom>
          <a:noFill/>
          <a:ln>
            <a:noFill/>
          </a:ln>
        </p:spPr>
      </p:pic>
      <p:pic>
        <p:nvPicPr>
          <p:cNvPr id="836" name="Google Shape;836;p26" descr="Ein Bild, das Straße, Im Haus, Auto enthält.&#10;&#10;Automatisch generierte Beschreibung"/>
          <p:cNvPicPr preferRelativeResize="0"/>
          <p:nvPr/>
        </p:nvPicPr>
        <p:blipFill rotWithShape="1">
          <a:blip r:embed="rId4">
            <a:alphaModFix/>
          </a:blip>
          <a:srcRect/>
          <a:stretch/>
        </p:blipFill>
        <p:spPr>
          <a:xfrm>
            <a:off x="9616809" y="4985294"/>
            <a:ext cx="1905266" cy="952633"/>
          </a:xfrm>
          <a:prstGeom prst="rect">
            <a:avLst/>
          </a:prstGeom>
          <a:noFill/>
          <a:ln>
            <a:noFill/>
          </a:ln>
        </p:spPr>
      </p:pic>
      <p:pic>
        <p:nvPicPr>
          <p:cNvPr id="837" name="Google Shape;837;p26" descr="Ein Bild, das Text, Person enthält.&#10;&#10;Automatisch generierte Beschreibung"/>
          <p:cNvPicPr preferRelativeResize="0"/>
          <p:nvPr/>
        </p:nvPicPr>
        <p:blipFill rotWithShape="1">
          <a:blip r:embed="rId5">
            <a:alphaModFix/>
          </a:blip>
          <a:srcRect/>
          <a:stretch/>
        </p:blipFill>
        <p:spPr>
          <a:xfrm>
            <a:off x="9616809" y="3914351"/>
            <a:ext cx="1905266" cy="952633"/>
          </a:xfrm>
          <a:prstGeom prst="rect">
            <a:avLst/>
          </a:prstGeom>
          <a:noFill/>
          <a:ln>
            <a:noFill/>
          </a:ln>
        </p:spPr>
      </p:pic>
      <p:pic>
        <p:nvPicPr>
          <p:cNvPr id="838" name="Google Shape;838;p26" descr="Ein Bild, das Text, Person enthält.&#10;&#10;Automatisch generierte Beschreibung"/>
          <p:cNvPicPr preferRelativeResize="0"/>
          <p:nvPr/>
        </p:nvPicPr>
        <p:blipFill rotWithShape="1">
          <a:blip r:embed="rId6">
            <a:alphaModFix/>
          </a:blip>
          <a:srcRect/>
          <a:stretch/>
        </p:blipFill>
        <p:spPr>
          <a:xfrm>
            <a:off x="9616809" y="2852582"/>
            <a:ext cx="1905266" cy="952633"/>
          </a:xfrm>
          <a:prstGeom prst="rect">
            <a:avLst/>
          </a:prstGeom>
          <a:noFill/>
          <a:ln>
            <a:noFill/>
          </a:ln>
        </p:spPr>
      </p:pic>
      <p:pic>
        <p:nvPicPr>
          <p:cNvPr id="839" name="Google Shape;839;p26" descr="Ein Bild, das Im Haus, Vorbereitung, Fräsmaschine enthält.&#10;&#10;Automatisch generierte Beschreibung"/>
          <p:cNvPicPr preferRelativeResize="0"/>
          <p:nvPr/>
        </p:nvPicPr>
        <p:blipFill rotWithShape="1">
          <a:blip r:embed="rId7">
            <a:alphaModFix/>
          </a:blip>
          <a:srcRect/>
          <a:stretch/>
        </p:blipFill>
        <p:spPr>
          <a:xfrm>
            <a:off x="9616809" y="1803898"/>
            <a:ext cx="1905266" cy="952633"/>
          </a:xfrm>
          <a:prstGeom prst="rect">
            <a:avLst/>
          </a:prstGeom>
          <a:noFill/>
          <a:ln>
            <a:noFill/>
          </a:ln>
        </p:spPr>
      </p:pic>
      <p:pic>
        <p:nvPicPr>
          <p:cNvPr id="840" name="Google Shape;840;p26"/>
          <p:cNvPicPr preferRelativeResize="0"/>
          <p:nvPr/>
        </p:nvPicPr>
        <p:blipFill rotWithShape="1">
          <a:blip r:embed="rId8">
            <a:alphaModFix/>
          </a:blip>
          <a:srcRect/>
          <a:stretch/>
        </p:blipFill>
        <p:spPr>
          <a:xfrm>
            <a:off x="5770389" y="2852582"/>
            <a:ext cx="1905266" cy="952633"/>
          </a:xfrm>
          <a:prstGeom prst="rect">
            <a:avLst/>
          </a:prstGeom>
          <a:noFill/>
          <a:ln>
            <a:noFill/>
          </a:ln>
        </p:spPr>
      </p:pic>
      <p:pic>
        <p:nvPicPr>
          <p:cNvPr id="841" name="Google Shape;841;p26" descr="Ein Bild, das Text, Himmel, Monitor, draußen enthält.&#10;&#10;Automatisch generierte Beschreibung"/>
          <p:cNvPicPr preferRelativeResize="0"/>
          <p:nvPr/>
        </p:nvPicPr>
        <p:blipFill rotWithShape="1">
          <a:blip r:embed="rId9">
            <a:alphaModFix/>
          </a:blip>
          <a:srcRect/>
          <a:stretch/>
        </p:blipFill>
        <p:spPr>
          <a:xfrm>
            <a:off x="5770086" y="3914351"/>
            <a:ext cx="1905266" cy="952633"/>
          </a:xfrm>
          <a:prstGeom prst="rect">
            <a:avLst/>
          </a:prstGeom>
          <a:noFill/>
          <a:ln>
            <a:noFill/>
          </a:ln>
        </p:spPr>
      </p:pic>
      <p:pic>
        <p:nvPicPr>
          <p:cNvPr id="842" name="Google Shape;842;p26" descr="Ein Bild, das Text enthält.&#10;&#10;Automatisch generierte Beschreibung"/>
          <p:cNvPicPr preferRelativeResize="0"/>
          <p:nvPr/>
        </p:nvPicPr>
        <p:blipFill rotWithShape="1">
          <a:blip r:embed="rId10">
            <a:alphaModFix/>
          </a:blip>
          <a:srcRect/>
          <a:stretch/>
        </p:blipFill>
        <p:spPr>
          <a:xfrm>
            <a:off x="7693448" y="4985294"/>
            <a:ext cx="1905266" cy="952633"/>
          </a:xfrm>
          <a:prstGeom prst="rect">
            <a:avLst/>
          </a:prstGeom>
          <a:noFill/>
          <a:ln>
            <a:noFill/>
          </a:ln>
        </p:spPr>
      </p:pic>
      <p:pic>
        <p:nvPicPr>
          <p:cNvPr id="843" name="Google Shape;843;p26"/>
          <p:cNvPicPr preferRelativeResize="0"/>
          <p:nvPr/>
        </p:nvPicPr>
        <p:blipFill rotWithShape="1">
          <a:blip r:embed="rId11">
            <a:alphaModFix/>
          </a:blip>
          <a:srcRect/>
          <a:stretch/>
        </p:blipFill>
        <p:spPr>
          <a:xfrm>
            <a:off x="7693448" y="3914351"/>
            <a:ext cx="1905266" cy="952633"/>
          </a:xfrm>
          <a:prstGeom prst="rect">
            <a:avLst/>
          </a:prstGeom>
          <a:noFill/>
          <a:ln>
            <a:noFill/>
          </a:ln>
        </p:spPr>
      </p:pic>
      <p:pic>
        <p:nvPicPr>
          <p:cNvPr id="844" name="Google Shape;844;p26" descr="Ein Bild, das Text, Person, Im Haus enthält.&#10;&#10;Automatisch generierte Beschreibung"/>
          <p:cNvPicPr preferRelativeResize="0"/>
          <p:nvPr/>
        </p:nvPicPr>
        <p:blipFill rotWithShape="1">
          <a:blip r:embed="rId12">
            <a:alphaModFix/>
          </a:blip>
          <a:srcRect/>
          <a:stretch/>
        </p:blipFill>
        <p:spPr>
          <a:xfrm>
            <a:off x="7693852" y="2852708"/>
            <a:ext cx="1904762" cy="952381"/>
          </a:xfrm>
          <a:prstGeom prst="rect">
            <a:avLst/>
          </a:prstGeom>
          <a:noFill/>
          <a:ln>
            <a:noFill/>
          </a:ln>
        </p:spPr>
      </p:pic>
      <p:pic>
        <p:nvPicPr>
          <p:cNvPr id="845" name="Google Shape;845;p26" descr="Ein Bild, das Text enthält.&#10;&#10;Automatisch generierte Beschreibung"/>
          <p:cNvPicPr preferRelativeResize="0"/>
          <p:nvPr/>
        </p:nvPicPr>
        <p:blipFill rotWithShape="1">
          <a:blip r:embed="rId13">
            <a:alphaModFix/>
          </a:blip>
          <a:srcRect/>
          <a:stretch/>
        </p:blipFill>
        <p:spPr>
          <a:xfrm>
            <a:off x="5770086" y="1803898"/>
            <a:ext cx="1905266" cy="952633"/>
          </a:xfrm>
          <a:prstGeom prst="rect">
            <a:avLst/>
          </a:prstGeom>
          <a:noFill/>
          <a:ln>
            <a:noFill/>
          </a:ln>
        </p:spPr>
      </p:pic>
      <p:pic>
        <p:nvPicPr>
          <p:cNvPr id="846" name="Google Shape;846;p26" descr="Ein Bild, das Text, Monitor, Screenshot enthält.&#10;&#10;Automatisch generierte Beschreibung"/>
          <p:cNvPicPr preferRelativeResize="0"/>
          <p:nvPr/>
        </p:nvPicPr>
        <p:blipFill rotWithShape="1">
          <a:blip r:embed="rId14">
            <a:alphaModFix/>
          </a:blip>
          <a:srcRect/>
          <a:stretch/>
        </p:blipFill>
        <p:spPr>
          <a:xfrm>
            <a:off x="3846724" y="4985294"/>
            <a:ext cx="1905266" cy="952633"/>
          </a:xfrm>
          <a:prstGeom prst="rect">
            <a:avLst/>
          </a:prstGeom>
          <a:noFill/>
          <a:ln>
            <a:noFill/>
          </a:ln>
        </p:spPr>
      </p:pic>
      <p:pic>
        <p:nvPicPr>
          <p:cNvPr id="847" name="Google Shape;847;p26" descr="Ein Bild, das Text, Person enthält.&#10;&#10;Automatisch generierte Beschreibung"/>
          <p:cNvPicPr preferRelativeResize="0"/>
          <p:nvPr/>
        </p:nvPicPr>
        <p:blipFill rotWithShape="1">
          <a:blip r:embed="rId15">
            <a:alphaModFix/>
          </a:blip>
          <a:srcRect/>
          <a:stretch/>
        </p:blipFill>
        <p:spPr>
          <a:xfrm>
            <a:off x="3846724" y="3914351"/>
            <a:ext cx="1905266" cy="952633"/>
          </a:xfrm>
          <a:prstGeom prst="rect">
            <a:avLst/>
          </a:prstGeom>
          <a:noFill/>
          <a:ln>
            <a:noFill/>
          </a:ln>
        </p:spPr>
      </p:pic>
      <p:pic>
        <p:nvPicPr>
          <p:cNvPr id="848" name="Google Shape;848;p26"/>
          <p:cNvPicPr preferRelativeResize="0"/>
          <p:nvPr/>
        </p:nvPicPr>
        <p:blipFill rotWithShape="1">
          <a:blip r:embed="rId16">
            <a:alphaModFix/>
          </a:blip>
          <a:srcRect/>
          <a:stretch/>
        </p:blipFill>
        <p:spPr>
          <a:xfrm>
            <a:off x="5770086" y="4985294"/>
            <a:ext cx="1905266" cy="952633"/>
          </a:xfrm>
          <a:prstGeom prst="rect">
            <a:avLst/>
          </a:prstGeom>
          <a:noFill/>
          <a:ln>
            <a:noFill/>
          </a:ln>
        </p:spPr>
      </p:pic>
      <p:pic>
        <p:nvPicPr>
          <p:cNvPr id="849" name="Google Shape;849;p26" descr="Ein Bild, das Diagramm enthält.&#10;&#10;Automatisch generierte Beschreibung"/>
          <p:cNvPicPr preferRelativeResize="0"/>
          <p:nvPr/>
        </p:nvPicPr>
        <p:blipFill rotWithShape="1">
          <a:blip r:embed="rId17">
            <a:alphaModFix/>
          </a:blip>
          <a:srcRect/>
          <a:stretch/>
        </p:blipFill>
        <p:spPr>
          <a:xfrm>
            <a:off x="3846724" y="1803898"/>
            <a:ext cx="1905266" cy="952633"/>
          </a:xfrm>
          <a:prstGeom prst="rect">
            <a:avLst/>
          </a:prstGeom>
          <a:noFill/>
          <a:ln>
            <a:noFill/>
          </a:ln>
        </p:spPr>
      </p:pic>
      <p:pic>
        <p:nvPicPr>
          <p:cNvPr id="850" name="Google Shape;850;p26" descr="Ein Bild, das draußen, Natur, Küste enthält.&#10;&#10;Automatisch generierte Beschreibung"/>
          <p:cNvPicPr preferRelativeResize="0"/>
          <p:nvPr/>
        </p:nvPicPr>
        <p:blipFill rotWithShape="1">
          <a:blip r:embed="rId18">
            <a:alphaModFix/>
          </a:blip>
          <a:srcRect/>
          <a:stretch/>
        </p:blipFill>
        <p:spPr>
          <a:xfrm>
            <a:off x="1923362" y="4985294"/>
            <a:ext cx="1905266" cy="952633"/>
          </a:xfrm>
          <a:prstGeom prst="rect">
            <a:avLst/>
          </a:prstGeom>
          <a:noFill/>
          <a:ln>
            <a:noFill/>
          </a:ln>
        </p:spPr>
      </p:pic>
      <p:pic>
        <p:nvPicPr>
          <p:cNvPr id="851" name="Google Shape;851;p26"/>
          <p:cNvPicPr preferRelativeResize="0"/>
          <p:nvPr/>
        </p:nvPicPr>
        <p:blipFill rotWithShape="1">
          <a:blip r:embed="rId19">
            <a:alphaModFix/>
          </a:blip>
          <a:srcRect/>
          <a:stretch/>
        </p:blipFill>
        <p:spPr>
          <a:xfrm>
            <a:off x="1923362" y="3914351"/>
            <a:ext cx="1905266" cy="952633"/>
          </a:xfrm>
          <a:prstGeom prst="rect">
            <a:avLst/>
          </a:prstGeom>
          <a:noFill/>
          <a:ln>
            <a:noFill/>
          </a:ln>
        </p:spPr>
      </p:pic>
      <p:pic>
        <p:nvPicPr>
          <p:cNvPr id="852" name="Google Shape;852;p26" descr="Ein Bild, das Text, Fernsehen, Person, Im Haus enthält.&#10;&#10;Automatisch generierte Beschreibung"/>
          <p:cNvPicPr preferRelativeResize="0"/>
          <p:nvPr/>
        </p:nvPicPr>
        <p:blipFill rotWithShape="1">
          <a:blip r:embed="rId20">
            <a:alphaModFix/>
          </a:blip>
          <a:srcRect/>
          <a:stretch/>
        </p:blipFill>
        <p:spPr>
          <a:xfrm>
            <a:off x="1923463" y="2852582"/>
            <a:ext cx="1905266" cy="952633"/>
          </a:xfrm>
          <a:prstGeom prst="rect">
            <a:avLst/>
          </a:prstGeom>
          <a:noFill/>
          <a:ln>
            <a:noFill/>
          </a:ln>
        </p:spPr>
      </p:pic>
      <p:pic>
        <p:nvPicPr>
          <p:cNvPr id="853" name="Google Shape;853;p26" descr="Ein Bild, das Person, Mann enthält.&#10;&#10;Automatisch generierte Beschreibung"/>
          <p:cNvPicPr preferRelativeResize="0"/>
          <p:nvPr/>
        </p:nvPicPr>
        <p:blipFill rotWithShape="1">
          <a:blip r:embed="rId21">
            <a:alphaModFix/>
          </a:blip>
          <a:srcRect/>
          <a:stretch/>
        </p:blipFill>
        <p:spPr>
          <a:xfrm>
            <a:off x="1923362" y="1803898"/>
            <a:ext cx="1905266" cy="952633"/>
          </a:xfrm>
          <a:prstGeom prst="rect">
            <a:avLst/>
          </a:prstGeom>
          <a:noFill/>
          <a:ln>
            <a:noFill/>
          </a:ln>
        </p:spPr>
      </p:pic>
      <p:pic>
        <p:nvPicPr>
          <p:cNvPr id="854" name="Google Shape;854;p26" descr="Ein Bild, das Website enthält.&#10;&#10;Automatisch generierte Beschreibung"/>
          <p:cNvPicPr preferRelativeResize="0"/>
          <p:nvPr/>
        </p:nvPicPr>
        <p:blipFill rotWithShape="1">
          <a:blip r:embed="rId22">
            <a:alphaModFix/>
          </a:blip>
          <a:srcRect/>
          <a:stretch/>
        </p:blipFill>
        <p:spPr>
          <a:xfrm>
            <a:off x="0" y="3914351"/>
            <a:ext cx="1905266" cy="952633"/>
          </a:xfrm>
          <a:prstGeom prst="rect">
            <a:avLst/>
          </a:prstGeom>
          <a:noFill/>
          <a:ln>
            <a:noFill/>
          </a:ln>
        </p:spPr>
      </p:pic>
      <p:pic>
        <p:nvPicPr>
          <p:cNvPr id="855" name="Google Shape;855;p26" descr="Ein Bild, das Diagramm enthält.&#10;&#10;Automatisch generierte Beschreibung"/>
          <p:cNvPicPr preferRelativeResize="0"/>
          <p:nvPr/>
        </p:nvPicPr>
        <p:blipFill rotWithShape="1">
          <a:blip r:embed="rId23">
            <a:alphaModFix/>
          </a:blip>
          <a:srcRect/>
          <a:stretch/>
        </p:blipFill>
        <p:spPr>
          <a:xfrm>
            <a:off x="7693448" y="1803898"/>
            <a:ext cx="1905266" cy="952633"/>
          </a:xfrm>
          <a:prstGeom prst="rect">
            <a:avLst/>
          </a:prstGeom>
          <a:noFill/>
          <a:ln>
            <a:noFill/>
          </a:ln>
        </p:spPr>
      </p:pic>
      <p:pic>
        <p:nvPicPr>
          <p:cNvPr id="856" name="Google Shape;856;p26" descr="Ein Bild, das Text enthält.&#10;&#10;Automatisch generierte Beschreibung"/>
          <p:cNvPicPr preferRelativeResize="0"/>
          <p:nvPr/>
        </p:nvPicPr>
        <p:blipFill rotWithShape="1">
          <a:blip r:embed="rId24">
            <a:alphaModFix/>
          </a:blip>
          <a:srcRect/>
          <a:stretch/>
        </p:blipFill>
        <p:spPr>
          <a:xfrm>
            <a:off x="0" y="4985294"/>
            <a:ext cx="1905266" cy="952633"/>
          </a:xfrm>
          <a:prstGeom prst="rect">
            <a:avLst/>
          </a:prstGeom>
          <a:noFill/>
          <a:ln>
            <a:noFill/>
          </a:ln>
        </p:spPr>
      </p:pic>
      <p:pic>
        <p:nvPicPr>
          <p:cNvPr id="857" name="Google Shape;857;p26"/>
          <p:cNvPicPr preferRelativeResize="0"/>
          <p:nvPr/>
        </p:nvPicPr>
        <p:blipFill rotWithShape="1">
          <a:blip r:embed="rId25">
            <a:alphaModFix/>
          </a:blip>
          <a:srcRect/>
          <a:stretch/>
        </p:blipFill>
        <p:spPr>
          <a:xfrm>
            <a:off x="0" y="1803898"/>
            <a:ext cx="1905266" cy="952633"/>
          </a:xfrm>
          <a:prstGeom prst="rect">
            <a:avLst/>
          </a:prstGeom>
          <a:noFill/>
          <a:ln>
            <a:noFill/>
          </a:ln>
        </p:spPr>
      </p:pic>
      <p:pic>
        <p:nvPicPr>
          <p:cNvPr id="858" name="Google Shape;858;p26"/>
          <p:cNvPicPr preferRelativeResize="0"/>
          <p:nvPr/>
        </p:nvPicPr>
        <p:blipFill rotWithShape="1">
          <a:blip r:embed="rId26">
            <a:alphaModFix/>
          </a:blip>
          <a:srcRect/>
          <a:stretch/>
        </p:blipFill>
        <p:spPr>
          <a:xfrm>
            <a:off x="0" y="2852582"/>
            <a:ext cx="1905266" cy="952633"/>
          </a:xfrm>
          <a:prstGeom prst="rect">
            <a:avLst/>
          </a:prstGeom>
          <a:noFill/>
          <a:ln>
            <a:noFill/>
          </a:ln>
        </p:spPr>
      </p:pic>
      <p:sp>
        <p:nvSpPr>
          <p:cNvPr id="860" name="Google Shape;860;p26"/>
          <p:cNvSpPr txBox="1"/>
          <p:nvPr/>
        </p:nvSpPr>
        <p:spPr>
          <a:xfrm>
            <a:off x="2313288" y="6049975"/>
            <a:ext cx="68955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u="sng">
                <a:solidFill>
                  <a:schemeClr val="accent2"/>
                </a:solidFill>
                <a:latin typeface="Montserrat Medium"/>
                <a:ea typeface="Montserrat Medium"/>
                <a:cs typeface="Montserrat Medium"/>
                <a:sym typeface="Montserrat Medium"/>
                <a:hlinkClick r:id="rId27">
                  <a:extLst>
                    <a:ext uri="{A12FA001-AC4F-418D-AE19-62706E023703}">
                      <ahyp:hlinkClr xmlns:ahyp="http://schemas.microsoft.com/office/drawing/2018/hyperlinkcolor" val="tx"/>
                    </a:ext>
                  </a:extLst>
                </a:hlinkClick>
              </a:rPr>
              <a:t>https://camaraproject.org/resources/</a:t>
            </a:r>
            <a:endParaRPr i="0" u="none" strike="noStrike" cap="none">
              <a:solidFill>
                <a:srgbClr val="3A9BF3"/>
              </a:solidFill>
              <a:latin typeface="Montserrat Medium"/>
              <a:ea typeface="Montserrat Medium"/>
              <a:cs typeface="Montserrat Medium"/>
              <a:sym typeface="Montserrat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public launch status</a:t>
            </a:r>
            <a:endParaRPr/>
          </a:p>
        </p:txBody>
      </p:sp>
      <p:sp>
        <p:nvSpPr>
          <p:cNvPr id="867" name="Google Shape;867;p27"/>
          <p:cNvSpPr txBox="1"/>
          <p:nvPr/>
        </p:nvSpPr>
        <p:spPr>
          <a:xfrm>
            <a:off x="2313288" y="6049975"/>
            <a:ext cx="68955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i="0" u="sng" strike="noStrike" cap="none" dirty="0">
                <a:solidFill>
                  <a:srgbClr val="3A9BF3"/>
                </a:solidFill>
                <a:latin typeface="Montserrat Medium"/>
                <a:ea typeface="Montserrat Medium"/>
                <a:cs typeface="Montserrat Medium"/>
                <a:sym typeface="Montserrat Medium"/>
                <a:hlinkClick r:id="rId3"/>
              </a:rPr>
              <a:t>https://open-gateway.gsma.com/</a:t>
            </a:r>
            <a:endParaRPr i="0" u="none" strike="noStrike" cap="none" dirty="0">
              <a:solidFill>
                <a:srgbClr val="3A9BF3"/>
              </a:solidFill>
              <a:latin typeface="Montserrat Medium"/>
              <a:ea typeface="Montserrat Medium"/>
              <a:cs typeface="Montserrat Medium"/>
              <a:sym typeface="Montserrat Medium"/>
            </a:endParaRPr>
          </a:p>
        </p:txBody>
      </p:sp>
      <p:pic>
        <p:nvPicPr>
          <p:cNvPr id="3" name="Grafik 2">
            <a:extLst>
              <a:ext uri="{FF2B5EF4-FFF2-40B4-BE49-F238E27FC236}">
                <a16:creationId xmlns:a16="http://schemas.microsoft.com/office/drawing/2014/main" id="{5C61FFDB-EA82-E386-5426-E142A18CF748}"/>
              </a:ext>
            </a:extLst>
          </p:cNvPr>
          <p:cNvPicPr>
            <a:picLocks noChangeAspect="1"/>
          </p:cNvPicPr>
          <p:nvPr/>
        </p:nvPicPr>
        <p:blipFill>
          <a:blip r:embed="rId4"/>
          <a:stretch>
            <a:fillRect/>
          </a:stretch>
        </p:blipFill>
        <p:spPr>
          <a:xfrm>
            <a:off x="1311410" y="1768921"/>
            <a:ext cx="8899254" cy="41712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5G network capabilities</a:t>
            </a:r>
            <a:br>
              <a:rPr lang="en-US"/>
            </a:br>
            <a:r>
              <a:rPr lang="en-US"/>
              <a:t>Introduction</a:t>
            </a:r>
            <a:br>
              <a:rPr lang="en-US"/>
            </a:br>
            <a:endParaRPr/>
          </a:p>
        </p:txBody>
      </p:sp>
      <p:sp>
        <p:nvSpPr>
          <p:cNvPr id="876" name="Google Shape;876;p28"/>
          <p:cNvSpPr txBox="1">
            <a:spLocks noGrp="1"/>
          </p:cNvSpPr>
          <p:nvPr>
            <p:ph type="body" idx="1"/>
          </p:nvPr>
        </p:nvSpPr>
        <p:spPr>
          <a:xfrm>
            <a:off x="748875" y="2452600"/>
            <a:ext cx="10024200" cy="36849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Telco network capabilities</a:t>
            </a:r>
            <a:r>
              <a:rPr lang="en-US" sz="2000">
                <a:latin typeface="Montserrat SemiBold"/>
                <a:ea typeface="Montserrat SemiBold"/>
                <a:cs typeface="Montserrat SemiBold"/>
                <a:sym typeface="Montserrat SemiBold"/>
              </a:rPr>
              <a:t> </a:t>
            </a:r>
            <a:r>
              <a:rPr lang="en-US" sz="2000"/>
              <a:t>are functions partly available already in 4G but new and much more powerful in the 5G network. These functions enable to get information out of the network but also to configure the network. </a:t>
            </a:r>
            <a:endParaRPr sz="2000"/>
          </a:p>
          <a:p>
            <a:pPr marL="0" lvl="0" indent="0" algn="ctr" rtl="0">
              <a:lnSpc>
                <a:spcPct val="104000"/>
              </a:lnSpc>
              <a:spcBef>
                <a:spcPts val="1200"/>
              </a:spcBef>
              <a:spcAft>
                <a:spcPts val="0"/>
              </a:spcAft>
              <a:buClr>
                <a:schemeClr val="dk2"/>
              </a:buClr>
              <a:buSzPts val="2400"/>
              <a:buNone/>
            </a:pPr>
            <a:r>
              <a:rPr lang="en-US" sz="200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2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5G network capabilities</a:t>
            </a:r>
            <a:br>
              <a:rPr lang="en-US"/>
            </a:br>
            <a:r>
              <a:rPr lang="en-US"/>
              <a:t>Introduction</a:t>
            </a:r>
            <a:endParaRPr/>
          </a:p>
        </p:txBody>
      </p:sp>
      <p:sp>
        <p:nvSpPr>
          <p:cNvPr id="884" name="Google Shape;884;p29"/>
          <p:cNvSpPr txBox="1"/>
          <p:nvPr/>
        </p:nvSpPr>
        <p:spPr>
          <a:xfrm>
            <a:off x="521184" y="4224838"/>
            <a:ext cx="33165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Quality on Demand / Traffic influence</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Enable augmented reality</a:t>
            </a:r>
            <a:endParaRPr sz="1200">
              <a:solidFill>
                <a:schemeClr val="dk2"/>
              </a:solidFill>
              <a:latin typeface="Montserrat Medium"/>
              <a:ea typeface="Montserrat Medium"/>
              <a:cs typeface="Montserrat Medium"/>
              <a:sym typeface="Montserrat Medium"/>
            </a:endParaRPr>
          </a:p>
        </p:txBody>
      </p:sp>
      <p:sp>
        <p:nvSpPr>
          <p:cNvPr id="885" name="Google Shape;885;p29"/>
          <p:cNvSpPr txBox="1"/>
          <p:nvPr/>
        </p:nvSpPr>
        <p:spPr>
          <a:xfrm>
            <a:off x="4330365" y="4224838"/>
            <a:ext cx="27747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Wake up UEs</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Support low energy IoT devices</a:t>
            </a:r>
            <a:endParaRPr sz="1200">
              <a:solidFill>
                <a:schemeClr val="dk2"/>
              </a:solidFill>
              <a:latin typeface="Montserrat Medium"/>
              <a:ea typeface="Montserrat Medium"/>
              <a:cs typeface="Montserrat Medium"/>
              <a:sym typeface="Montserrat Medium"/>
            </a:endParaRPr>
          </a:p>
        </p:txBody>
      </p:sp>
      <p:sp>
        <p:nvSpPr>
          <p:cNvPr id="886" name="Google Shape;886;p29"/>
          <p:cNvSpPr txBox="1"/>
          <p:nvPr/>
        </p:nvSpPr>
        <p:spPr>
          <a:xfrm>
            <a:off x="7898247" y="4224838"/>
            <a:ext cx="28005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Block UEs in geographic region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Crisis management</a:t>
            </a:r>
            <a:endParaRPr sz="1200">
              <a:solidFill>
                <a:schemeClr val="dk2"/>
              </a:solidFill>
              <a:latin typeface="Montserrat Medium"/>
              <a:ea typeface="Montserrat Medium"/>
              <a:cs typeface="Montserrat Medium"/>
              <a:sym typeface="Montserrat Medium"/>
            </a:endParaRPr>
          </a:p>
        </p:txBody>
      </p:sp>
      <p:pic>
        <p:nvPicPr>
          <p:cNvPr id="887" name="Google Shape;887;p29"/>
          <p:cNvPicPr preferRelativeResize="0"/>
          <p:nvPr/>
        </p:nvPicPr>
        <p:blipFill rotWithShape="1">
          <a:blip r:embed="rId3">
            <a:alphaModFix/>
          </a:blip>
          <a:srcRect/>
          <a:stretch/>
        </p:blipFill>
        <p:spPr>
          <a:xfrm>
            <a:off x="7588967" y="4710911"/>
            <a:ext cx="3402188" cy="1360875"/>
          </a:xfrm>
          <a:prstGeom prst="rect">
            <a:avLst/>
          </a:prstGeom>
          <a:noFill/>
          <a:ln>
            <a:noFill/>
          </a:ln>
        </p:spPr>
      </p:pic>
      <p:pic>
        <p:nvPicPr>
          <p:cNvPr id="888" name="Google Shape;888;p29"/>
          <p:cNvPicPr preferRelativeResize="0"/>
          <p:nvPr/>
        </p:nvPicPr>
        <p:blipFill rotWithShape="1">
          <a:blip r:embed="rId4">
            <a:alphaModFix/>
          </a:blip>
          <a:srcRect/>
          <a:stretch/>
        </p:blipFill>
        <p:spPr>
          <a:xfrm>
            <a:off x="4016670" y="4710911"/>
            <a:ext cx="3402188" cy="1360875"/>
          </a:xfrm>
          <a:prstGeom prst="rect">
            <a:avLst/>
          </a:prstGeom>
          <a:noFill/>
          <a:ln>
            <a:noFill/>
          </a:ln>
        </p:spPr>
      </p:pic>
      <p:pic>
        <p:nvPicPr>
          <p:cNvPr id="889" name="Google Shape;889;p29"/>
          <p:cNvPicPr preferRelativeResize="0"/>
          <p:nvPr/>
        </p:nvPicPr>
        <p:blipFill rotWithShape="1">
          <a:blip r:embed="rId5">
            <a:alphaModFix/>
          </a:blip>
          <a:srcRect/>
          <a:stretch/>
        </p:blipFill>
        <p:spPr>
          <a:xfrm>
            <a:off x="444373" y="4710911"/>
            <a:ext cx="3402188" cy="1360875"/>
          </a:xfrm>
          <a:prstGeom prst="rect">
            <a:avLst/>
          </a:prstGeom>
          <a:noFill/>
          <a:ln>
            <a:noFill/>
          </a:ln>
        </p:spPr>
      </p:pic>
      <p:pic>
        <p:nvPicPr>
          <p:cNvPr id="890" name="Google Shape;890;p29"/>
          <p:cNvPicPr preferRelativeResize="0"/>
          <p:nvPr/>
        </p:nvPicPr>
        <p:blipFill rotWithShape="1">
          <a:blip r:embed="rId6">
            <a:alphaModFix/>
          </a:blip>
          <a:srcRect/>
          <a:stretch/>
        </p:blipFill>
        <p:spPr>
          <a:xfrm>
            <a:off x="478395" y="2477951"/>
            <a:ext cx="3402188" cy="1360875"/>
          </a:xfrm>
          <a:prstGeom prst="rect">
            <a:avLst/>
          </a:prstGeom>
          <a:noFill/>
          <a:ln>
            <a:noFill/>
          </a:ln>
        </p:spPr>
      </p:pic>
      <p:sp>
        <p:nvSpPr>
          <p:cNvPr id="891" name="Google Shape;891;p29"/>
          <p:cNvSpPr txBox="1"/>
          <p:nvPr/>
        </p:nvSpPr>
        <p:spPr>
          <a:xfrm>
            <a:off x="501945" y="1983615"/>
            <a:ext cx="33552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dirty="0">
                <a:solidFill>
                  <a:schemeClr val="dk2"/>
                </a:solidFill>
                <a:latin typeface="Montserrat Medium"/>
                <a:ea typeface="Montserrat Medium"/>
                <a:cs typeface="Montserrat Medium"/>
                <a:sym typeface="Montserrat Medium"/>
              </a:rPr>
              <a:t>Reachability and Location of UEs</a:t>
            </a:r>
            <a:endParaRPr sz="1200" dirty="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dirty="0">
                <a:solidFill>
                  <a:schemeClr val="dk2"/>
                </a:solidFill>
                <a:latin typeface="Montserrat Medium"/>
                <a:ea typeface="Montserrat Medium"/>
                <a:cs typeface="Montserrat Medium"/>
                <a:sym typeface="Montserrat Medium"/>
              </a:rPr>
              <a:t>Identify (last known) location of drone</a:t>
            </a:r>
            <a:endParaRPr sz="1200" dirty="0">
              <a:solidFill>
                <a:schemeClr val="dk2"/>
              </a:solidFill>
              <a:latin typeface="Montserrat Medium"/>
              <a:ea typeface="Montserrat Medium"/>
              <a:cs typeface="Montserrat Medium"/>
              <a:sym typeface="Montserrat Medium"/>
            </a:endParaRPr>
          </a:p>
        </p:txBody>
      </p:sp>
      <p:pic>
        <p:nvPicPr>
          <p:cNvPr id="892" name="Google Shape;892;p29"/>
          <p:cNvPicPr preferRelativeResize="0"/>
          <p:nvPr/>
        </p:nvPicPr>
        <p:blipFill rotWithShape="1">
          <a:blip r:embed="rId7">
            <a:alphaModFix/>
          </a:blip>
          <a:srcRect/>
          <a:stretch/>
        </p:blipFill>
        <p:spPr>
          <a:xfrm>
            <a:off x="4016670" y="2477951"/>
            <a:ext cx="3402188" cy="1360875"/>
          </a:xfrm>
          <a:prstGeom prst="rect">
            <a:avLst/>
          </a:prstGeom>
          <a:noFill/>
          <a:ln>
            <a:noFill/>
          </a:ln>
        </p:spPr>
      </p:pic>
      <p:sp>
        <p:nvSpPr>
          <p:cNvPr id="893" name="Google Shape;893;p29"/>
          <p:cNvSpPr txBox="1"/>
          <p:nvPr/>
        </p:nvSpPr>
        <p:spPr>
          <a:xfrm>
            <a:off x="4384866" y="1991879"/>
            <a:ext cx="26658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 of UEs in geographic region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Traffic jam or Corona warning</a:t>
            </a:r>
            <a:endParaRPr sz="1200">
              <a:solidFill>
                <a:schemeClr val="dk2"/>
              </a:solidFill>
              <a:latin typeface="Montserrat Medium"/>
              <a:ea typeface="Montserrat Medium"/>
              <a:cs typeface="Montserrat Medium"/>
              <a:sym typeface="Montserrat Medium"/>
            </a:endParaRPr>
          </a:p>
        </p:txBody>
      </p:sp>
      <p:sp>
        <p:nvSpPr>
          <p:cNvPr id="894" name="Google Shape;894;p29"/>
          <p:cNvSpPr txBox="1"/>
          <p:nvPr/>
        </p:nvSpPr>
        <p:spPr>
          <a:xfrm>
            <a:off x="7546763" y="1991873"/>
            <a:ext cx="34866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 of UEs in slice, network congestion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Adapt resolution for video transmission</a:t>
            </a:r>
            <a:endParaRPr sz="1200">
              <a:solidFill>
                <a:schemeClr val="dk2"/>
              </a:solidFill>
              <a:latin typeface="Montserrat Medium"/>
              <a:ea typeface="Montserrat Medium"/>
              <a:cs typeface="Montserrat Medium"/>
              <a:sym typeface="Montserrat Medium"/>
            </a:endParaRPr>
          </a:p>
        </p:txBody>
      </p:sp>
      <p:pic>
        <p:nvPicPr>
          <p:cNvPr id="895" name="Google Shape;895;p29"/>
          <p:cNvPicPr preferRelativeResize="0"/>
          <p:nvPr/>
        </p:nvPicPr>
        <p:blipFill rotWithShape="1">
          <a:blip r:embed="rId8">
            <a:alphaModFix/>
          </a:blip>
          <a:srcRect/>
          <a:stretch/>
        </p:blipFill>
        <p:spPr>
          <a:xfrm>
            <a:off x="7597377" y="2486471"/>
            <a:ext cx="3402188" cy="1360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3"/>
          <p:cNvPicPr preferRelativeResize="0"/>
          <p:nvPr/>
        </p:nvPicPr>
        <p:blipFill rotWithShape="1">
          <a:blip r:embed="rId3">
            <a:alphaModFix amt="15000"/>
          </a:blip>
          <a:srcRect/>
          <a:stretch/>
        </p:blipFill>
        <p:spPr>
          <a:xfrm>
            <a:off x="0" y="1748901"/>
            <a:ext cx="11522075" cy="4730316"/>
          </a:xfrm>
          <a:prstGeom prst="rect">
            <a:avLst/>
          </a:prstGeom>
          <a:noFill/>
          <a:ln>
            <a:noFill/>
          </a:ln>
        </p:spPr>
      </p:pic>
      <p:sp>
        <p:nvSpPr>
          <p:cNvPr id="160" name="Google Shape;160;p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APIs enabling seamless access to</a:t>
            </a:r>
            <a:br>
              <a:rPr lang="en-US"/>
            </a:br>
            <a:r>
              <a:rPr lang="en-US"/>
              <a:t>Telco network capabilities</a:t>
            </a:r>
            <a:endParaRPr/>
          </a:p>
        </p:txBody>
      </p:sp>
      <p:sp>
        <p:nvSpPr>
          <p:cNvPr id="161" name="Google Shape;161;p3"/>
          <p:cNvSpPr txBox="1">
            <a:spLocks noGrp="1"/>
          </p:cNvSpPr>
          <p:nvPr>
            <p:ph type="body" idx="1"/>
          </p:nvPr>
        </p:nvSpPr>
        <p:spPr>
          <a:xfrm>
            <a:off x="599800" y="2448725"/>
            <a:ext cx="10179600" cy="22248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2400"/>
              <a:buNone/>
            </a:pPr>
            <a:r>
              <a:rPr lang="en-US" sz="2800">
                <a:latin typeface="Montserrat Medium"/>
                <a:ea typeface="Montserrat Medium"/>
                <a:cs typeface="Montserrat Medium"/>
                <a:sym typeface="Montserrat Medium"/>
              </a:rPr>
              <a:t>Telco network capabilities exposed through APIs provide a large benefit for customers. By simplifying telco network complexity with APIs and making the APIs available across telco networks and countries, CAMARA enables easy and seamless access. </a:t>
            </a:r>
            <a:endParaRPr sz="2800">
              <a:latin typeface="Montserrat Medium"/>
              <a:ea typeface="Montserrat Medium"/>
              <a:cs typeface="Montserrat Medium"/>
              <a:sym typeface="Montserrat Medium"/>
            </a:endParaRPr>
          </a:p>
          <a:p>
            <a:pPr marL="0" lvl="0" indent="0" algn="ctr" rtl="0">
              <a:lnSpc>
                <a:spcPct val="104000"/>
              </a:lnSpc>
              <a:spcBef>
                <a:spcPts val="1200"/>
              </a:spcBef>
              <a:spcAft>
                <a:spcPts val="0"/>
              </a:spcAft>
              <a:buClr>
                <a:schemeClr val="dk2"/>
              </a:buClr>
              <a:buSzPts val="2400"/>
              <a:buNone/>
            </a:pPr>
            <a:endParaRPr sz="2800">
              <a:latin typeface="Montserrat Medium"/>
              <a:ea typeface="Montserrat Medium"/>
              <a:cs typeface="Montserrat Medium"/>
              <a:sym typeface="Montserrat Medium"/>
            </a:endParaRPr>
          </a:p>
        </p:txBody>
      </p:sp>
      <p:pic>
        <p:nvPicPr>
          <p:cNvPr id="162" name="Google Shape;162;p3" descr="Ein Bild, das Kreis, Symbol, Grafiken, Logo enthält.&#10;&#10;Automatisch generierte Beschreibung"/>
          <p:cNvPicPr preferRelativeResize="0"/>
          <p:nvPr/>
        </p:nvPicPr>
        <p:blipFill rotWithShape="1">
          <a:blip r:embed="rId4">
            <a:alphaModFix/>
          </a:blip>
          <a:srcRect/>
          <a:stretch/>
        </p:blipFill>
        <p:spPr>
          <a:xfrm>
            <a:off x="4215964" y="4997068"/>
            <a:ext cx="730284" cy="730284"/>
          </a:xfrm>
          <a:prstGeom prst="rect">
            <a:avLst/>
          </a:prstGeom>
          <a:noFill/>
          <a:ln>
            <a:noFill/>
          </a:ln>
        </p:spPr>
      </p:pic>
      <p:sp>
        <p:nvSpPr>
          <p:cNvPr id="163" name="Google Shape;163;p3"/>
          <p:cNvSpPr txBox="1"/>
          <p:nvPr/>
        </p:nvSpPr>
        <p:spPr>
          <a:xfrm>
            <a:off x="5092094" y="5177544"/>
            <a:ext cx="221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Montserrat Medium"/>
                <a:ea typeface="Montserrat Medium"/>
                <a:cs typeface="Montserrat Medium"/>
                <a:sym typeface="Montserrat Medium"/>
              </a:rPr>
              <a:t>CAMARA Mission</a:t>
            </a:r>
            <a:endParaRPr sz="1800">
              <a:solidFill>
                <a:schemeClr val="accent2"/>
              </a:solidFill>
              <a:latin typeface="Montserrat Medium"/>
              <a:ea typeface="Montserrat Medium"/>
              <a:cs typeface="Montserrat Medium"/>
              <a:sym typeface="Montserrat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3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Potential Business Use Cases</a:t>
            </a:r>
            <a:endParaRPr/>
          </a:p>
        </p:txBody>
      </p:sp>
      <p:sp>
        <p:nvSpPr>
          <p:cNvPr id="903" name="Google Shape;903;p30"/>
          <p:cNvSpPr/>
          <p:nvPr/>
        </p:nvSpPr>
        <p:spPr>
          <a:xfrm>
            <a:off x="164409" y="1898981"/>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04" name="Google Shape;904;p30"/>
          <p:cNvSpPr txBox="1"/>
          <p:nvPr/>
        </p:nvSpPr>
        <p:spPr>
          <a:xfrm>
            <a:off x="140497" y="1907748"/>
            <a:ext cx="1604100" cy="892512"/>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Authentication and Fraud Prevention</a:t>
            </a:r>
            <a:endParaRPr dirty="0"/>
          </a:p>
        </p:txBody>
      </p:sp>
      <p:sp>
        <p:nvSpPr>
          <p:cNvPr id="905" name="Google Shape;905;p30"/>
          <p:cNvSpPr txBox="1"/>
          <p:nvPr/>
        </p:nvSpPr>
        <p:spPr>
          <a:xfrm>
            <a:off x="137688" y="3642606"/>
            <a:ext cx="1584300" cy="12108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Secure Auth</a:t>
            </a:r>
            <a:endParaRPr/>
          </a:p>
          <a:p>
            <a:pPr marL="0" marR="0" lvl="0" indent="0" algn="ctr" rtl="0">
              <a:spcBef>
                <a:spcPts val="400"/>
              </a:spcBef>
              <a:spcAft>
                <a:spcPts val="0"/>
              </a:spcAft>
              <a:buNone/>
            </a:pPr>
            <a:endParaRPr sz="1400">
              <a:solidFill>
                <a:schemeClr val="lt1"/>
              </a:solidFill>
              <a:latin typeface="Montserrat Light"/>
              <a:ea typeface="Montserrat Light"/>
              <a:cs typeface="Montserrat Light"/>
              <a:sym typeface="Montserrat Light"/>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Fraud Prevention</a:t>
            </a:r>
            <a:endParaRPr sz="1400">
              <a:solidFill>
                <a:schemeClr val="lt1"/>
              </a:solidFill>
              <a:latin typeface="Montserrat Light"/>
              <a:ea typeface="Montserrat Light"/>
              <a:cs typeface="Montserrat Light"/>
              <a:sym typeface="Montserrat Light"/>
            </a:endParaRPr>
          </a:p>
        </p:txBody>
      </p:sp>
      <p:pic>
        <p:nvPicPr>
          <p:cNvPr id="906" name="Google Shape;906;p30"/>
          <p:cNvPicPr preferRelativeResize="0"/>
          <p:nvPr/>
        </p:nvPicPr>
        <p:blipFill rotWithShape="1">
          <a:blip r:embed="rId3">
            <a:alphaModFix/>
          </a:blip>
          <a:srcRect l="24316" t="21186" r="23412" b="26859"/>
          <a:stretch/>
        </p:blipFill>
        <p:spPr>
          <a:xfrm>
            <a:off x="164650" y="2727700"/>
            <a:ext cx="1582351" cy="1034598"/>
          </a:xfrm>
          <a:prstGeom prst="rect">
            <a:avLst/>
          </a:prstGeom>
          <a:noFill/>
          <a:ln>
            <a:noFill/>
          </a:ln>
        </p:spPr>
      </p:pic>
      <p:sp>
        <p:nvSpPr>
          <p:cNvPr id="907" name="Google Shape;907;p30"/>
          <p:cNvSpPr/>
          <p:nvPr/>
        </p:nvSpPr>
        <p:spPr>
          <a:xfrm>
            <a:off x="157331" y="558254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08" name="Google Shape;908;p30"/>
          <p:cNvSpPr/>
          <p:nvPr/>
        </p:nvSpPr>
        <p:spPr>
          <a:xfrm>
            <a:off x="194813" y="5677492"/>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Number</a:t>
            </a:r>
            <a:r>
              <a:rPr lang="en-US" sz="1200" b="1">
                <a:solidFill>
                  <a:schemeClr val="dk2"/>
                </a:solidFill>
                <a:latin typeface="Montserrat Light"/>
                <a:ea typeface="Montserrat Light"/>
                <a:cs typeface="Montserrat Light"/>
                <a:sym typeface="Montserrat Light"/>
              </a:rPr>
              <a:t> Verify, Sim Swap, etc.</a:t>
            </a:r>
            <a:endParaRPr sz="1200" b="0" u="none" strike="noStrike" cap="none">
              <a:solidFill>
                <a:schemeClr val="dk2"/>
              </a:solidFill>
              <a:latin typeface="Montserrat Light"/>
              <a:ea typeface="Montserrat Light"/>
              <a:cs typeface="Montserrat Light"/>
              <a:sym typeface="Montserrat Light"/>
            </a:endParaRPr>
          </a:p>
        </p:txBody>
      </p:sp>
      <p:sp>
        <p:nvSpPr>
          <p:cNvPr id="909" name="Google Shape;909;p30"/>
          <p:cNvSpPr/>
          <p:nvPr/>
        </p:nvSpPr>
        <p:spPr>
          <a:xfrm>
            <a:off x="3715588" y="1909968"/>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10" name="Google Shape;910;p30"/>
          <p:cNvSpPr txBox="1"/>
          <p:nvPr/>
        </p:nvSpPr>
        <p:spPr>
          <a:xfrm>
            <a:off x="3706876" y="1918736"/>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b="1" dirty="0">
                <a:solidFill>
                  <a:schemeClr val="lt1"/>
                </a:solidFill>
                <a:latin typeface="Montserrat Light"/>
                <a:ea typeface="Montserrat Light"/>
                <a:cs typeface="Montserrat Light"/>
                <a:sym typeface="Montserrat Light"/>
              </a:rPr>
              <a:t>C</a:t>
            </a:r>
            <a:r>
              <a:rPr lang="en-US" sz="1400" b="1" dirty="0">
                <a:solidFill>
                  <a:schemeClr val="lt1"/>
                </a:solidFill>
                <a:latin typeface="Montserrat Light"/>
                <a:ea typeface="Montserrat Light"/>
                <a:cs typeface="Montserrat Light"/>
                <a:sym typeface="Montserrat Light"/>
              </a:rPr>
              <a:t>ommunication Quality</a:t>
            </a:r>
            <a:endParaRPr sz="1400" b="1" dirty="0">
              <a:solidFill>
                <a:schemeClr val="lt1"/>
              </a:solidFill>
              <a:latin typeface="Montserrat Light"/>
              <a:ea typeface="Montserrat Light"/>
              <a:cs typeface="Montserrat Light"/>
              <a:sym typeface="Montserrat Light"/>
            </a:endParaRPr>
          </a:p>
        </p:txBody>
      </p:sp>
      <p:sp>
        <p:nvSpPr>
          <p:cNvPr id="911" name="Google Shape;911;p30"/>
          <p:cNvSpPr txBox="1"/>
          <p:nvPr/>
        </p:nvSpPr>
        <p:spPr>
          <a:xfrm>
            <a:off x="3704067" y="3653593"/>
            <a:ext cx="1584300" cy="16932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Safeguarding of Transactions</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Remote Control</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AR/VR/XR</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Gaming</a:t>
            </a:r>
            <a:endParaRPr/>
          </a:p>
        </p:txBody>
      </p:sp>
      <p:sp>
        <p:nvSpPr>
          <p:cNvPr id="912" name="Google Shape;912;p30"/>
          <p:cNvSpPr/>
          <p:nvPr/>
        </p:nvSpPr>
        <p:spPr>
          <a:xfrm>
            <a:off x="3723700" y="5593525"/>
            <a:ext cx="15744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13" name="Google Shape;913;p30"/>
          <p:cNvSpPr/>
          <p:nvPr/>
        </p:nvSpPr>
        <p:spPr>
          <a:xfrm>
            <a:off x="3777542" y="5688436"/>
            <a:ext cx="14877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Quality on Demand</a:t>
            </a:r>
            <a:endParaRPr sz="1200" b="0" u="none" strike="noStrike" cap="none">
              <a:solidFill>
                <a:schemeClr val="dk2"/>
              </a:solidFill>
              <a:latin typeface="Montserrat Light"/>
              <a:ea typeface="Montserrat Light"/>
              <a:cs typeface="Montserrat Light"/>
              <a:sym typeface="Montserrat Light"/>
            </a:endParaRPr>
          </a:p>
        </p:txBody>
      </p:sp>
      <p:pic>
        <p:nvPicPr>
          <p:cNvPr id="914" name="Google Shape;914;p30"/>
          <p:cNvPicPr preferRelativeResize="0"/>
          <p:nvPr/>
        </p:nvPicPr>
        <p:blipFill rotWithShape="1">
          <a:blip r:embed="rId4">
            <a:alphaModFix/>
          </a:blip>
          <a:srcRect l="39" r="-39" b="12762"/>
          <a:stretch/>
        </p:blipFill>
        <p:spPr>
          <a:xfrm>
            <a:off x="3714688" y="2738688"/>
            <a:ext cx="1584300" cy="1034600"/>
          </a:xfrm>
          <a:prstGeom prst="rect">
            <a:avLst/>
          </a:prstGeom>
          <a:solidFill>
            <a:srgbClr val="000000"/>
          </a:solidFill>
          <a:ln>
            <a:noFill/>
          </a:ln>
        </p:spPr>
      </p:pic>
      <p:sp>
        <p:nvSpPr>
          <p:cNvPr id="915" name="Google Shape;915;p30"/>
          <p:cNvSpPr/>
          <p:nvPr/>
        </p:nvSpPr>
        <p:spPr>
          <a:xfrm>
            <a:off x="1930534" y="1898981"/>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16" name="Google Shape;916;p30"/>
          <p:cNvSpPr txBox="1"/>
          <p:nvPr/>
        </p:nvSpPr>
        <p:spPr>
          <a:xfrm>
            <a:off x="1913647" y="1907748"/>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Location Servi</a:t>
            </a:r>
            <a:r>
              <a:rPr lang="en-US" b="1" dirty="0">
                <a:solidFill>
                  <a:schemeClr val="lt1"/>
                </a:solidFill>
                <a:latin typeface="Montserrat Light"/>
                <a:ea typeface="Montserrat Light"/>
                <a:cs typeface="Montserrat Light"/>
                <a:sym typeface="Montserrat Light"/>
              </a:rPr>
              <a:t>ces</a:t>
            </a:r>
            <a:endParaRPr dirty="0"/>
          </a:p>
        </p:txBody>
      </p:sp>
      <p:sp>
        <p:nvSpPr>
          <p:cNvPr id="917" name="Google Shape;917;p30"/>
          <p:cNvSpPr txBox="1"/>
          <p:nvPr/>
        </p:nvSpPr>
        <p:spPr>
          <a:xfrm>
            <a:off x="1910838" y="3642606"/>
            <a:ext cx="1584300" cy="16419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Verification</a:t>
            </a:r>
            <a:endParaRPr sz="1400">
              <a:solidFill>
                <a:schemeClr val="lt1"/>
              </a:solidFill>
              <a:latin typeface="Montserrat Light"/>
              <a:ea typeface="Montserrat Light"/>
              <a:cs typeface="Montserrat Light"/>
              <a:sym typeface="Montserrat Light"/>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Retrieval</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Geofencing</a:t>
            </a:r>
            <a:endParaRPr sz="1400">
              <a:solidFill>
                <a:schemeClr val="lt1"/>
              </a:solidFill>
              <a:latin typeface="Montserrat Light"/>
              <a:ea typeface="Montserrat Light"/>
              <a:cs typeface="Montserrat Light"/>
              <a:sym typeface="Montserrat Light"/>
            </a:endParaRPr>
          </a:p>
        </p:txBody>
      </p:sp>
      <p:sp>
        <p:nvSpPr>
          <p:cNvPr id="918" name="Google Shape;918;p30"/>
          <p:cNvSpPr/>
          <p:nvPr/>
        </p:nvSpPr>
        <p:spPr>
          <a:xfrm>
            <a:off x="1930481" y="558254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19" name="Google Shape;919;p30"/>
          <p:cNvSpPr/>
          <p:nvPr/>
        </p:nvSpPr>
        <p:spPr>
          <a:xfrm>
            <a:off x="1974000" y="5677454"/>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Location APIs</a:t>
            </a:r>
            <a:endParaRPr sz="1200" b="0" u="none" strike="noStrike" cap="none">
              <a:solidFill>
                <a:schemeClr val="dk2"/>
              </a:solidFill>
              <a:latin typeface="Montserrat Light"/>
              <a:ea typeface="Montserrat Light"/>
              <a:cs typeface="Montserrat Light"/>
              <a:sym typeface="Montserrat Light"/>
            </a:endParaRPr>
          </a:p>
        </p:txBody>
      </p:sp>
      <p:sp>
        <p:nvSpPr>
          <p:cNvPr id="920" name="Google Shape;920;p30"/>
          <p:cNvSpPr/>
          <p:nvPr/>
        </p:nvSpPr>
        <p:spPr>
          <a:xfrm>
            <a:off x="5485944" y="1909959"/>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21" name="Google Shape;921;p30"/>
          <p:cNvSpPr txBox="1"/>
          <p:nvPr/>
        </p:nvSpPr>
        <p:spPr>
          <a:xfrm>
            <a:off x="5469107" y="1924801"/>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Device Information</a:t>
            </a:r>
            <a:endParaRPr sz="1400" b="1" dirty="0">
              <a:solidFill>
                <a:schemeClr val="lt1"/>
              </a:solidFill>
              <a:latin typeface="Montserrat Light"/>
              <a:ea typeface="Montserrat Light"/>
              <a:cs typeface="Montserrat Light"/>
              <a:sym typeface="Montserrat Light"/>
            </a:endParaRPr>
          </a:p>
        </p:txBody>
      </p:sp>
      <p:sp>
        <p:nvSpPr>
          <p:cNvPr id="922" name="Google Shape;922;p30"/>
          <p:cNvSpPr txBox="1"/>
          <p:nvPr/>
        </p:nvSpPr>
        <p:spPr>
          <a:xfrm>
            <a:off x="5466298" y="3659659"/>
            <a:ext cx="1584300" cy="728364"/>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de-DE" dirty="0" err="1">
                <a:solidFill>
                  <a:schemeClr val="lt1"/>
                </a:solidFill>
                <a:latin typeface="Montserrat Light"/>
                <a:sym typeface="Montserrat Light"/>
              </a:rPr>
              <a:t>Proactive</a:t>
            </a:r>
            <a:r>
              <a:rPr lang="de-DE" dirty="0">
                <a:solidFill>
                  <a:schemeClr val="lt1"/>
                </a:solidFill>
                <a:latin typeface="Montserrat Light"/>
                <a:sym typeface="Montserrat Light"/>
              </a:rPr>
              <a:t> User Information</a:t>
            </a:r>
            <a:endParaRPr dirty="0"/>
          </a:p>
        </p:txBody>
      </p:sp>
      <p:sp>
        <p:nvSpPr>
          <p:cNvPr id="923" name="Google Shape;923;p30"/>
          <p:cNvSpPr/>
          <p:nvPr/>
        </p:nvSpPr>
        <p:spPr>
          <a:xfrm>
            <a:off x="5485941" y="5593496"/>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24" name="Google Shape;924;p30"/>
          <p:cNvSpPr/>
          <p:nvPr/>
        </p:nvSpPr>
        <p:spPr>
          <a:xfrm>
            <a:off x="5529447" y="5682369"/>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dirty="0">
                <a:solidFill>
                  <a:schemeClr val="dk2"/>
                </a:solidFill>
                <a:latin typeface="Montserrat Light"/>
                <a:ea typeface="Montserrat Light"/>
                <a:cs typeface="Montserrat Light"/>
                <a:sym typeface="Montserrat Light"/>
              </a:rPr>
              <a:t>Device Data Volume</a:t>
            </a:r>
            <a:endParaRPr sz="1200" b="0" u="none" strike="noStrike" cap="none" dirty="0">
              <a:solidFill>
                <a:schemeClr val="dk2"/>
              </a:solidFill>
              <a:latin typeface="Montserrat Light"/>
              <a:ea typeface="Montserrat Light"/>
              <a:cs typeface="Montserrat Light"/>
              <a:sym typeface="Montserrat Light"/>
            </a:endParaRPr>
          </a:p>
        </p:txBody>
      </p:sp>
      <p:pic>
        <p:nvPicPr>
          <p:cNvPr id="925" name="Google Shape;925;p30" descr="Event an drei Tagen: Telekom feiert ihr Mitarbeiterfest in der Beueler  Rheinaue"/>
          <p:cNvPicPr preferRelativeResize="0"/>
          <p:nvPr/>
        </p:nvPicPr>
        <p:blipFill rotWithShape="1">
          <a:blip r:embed="rId5">
            <a:alphaModFix/>
          </a:blip>
          <a:srcRect l="26701" r="9363" b="28146"/>
          <a:stretch/>
        </p:blipFill>
        <p:spPr>
          <a:xfrm>
            <a:off x="1930075" y="2730575"/>
            <a:ext cx="1582351" cy="1034601"/>
          </a:xfrm>
          <a:prstGeom prst="rect">
            <a:avLst/>
          </a:prstGeom>
          <a:noFill/>
          <a:ln>
            <a:noFill/>
          </a:ln>
        </p:spPr>
      </p:pic>
      <p:sp>
        <p:nvSpPr>
          <p:cNvPr id="928" name="Google Shape;928;p30"/>
          <p:cNvSpPr txBox="1"/>
          <p:nvPr/>
        </p:nvSpPr>
        <p:spPr>
          <a:xfrm>
            <a:off x="9046167" y="1909950"/>
            <a:ext cx="2147110" cy="415498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dirty="0">
                <a:solidFill>
                  <a:schemeClr val="dk1"/>
                </a:solidFill>
                <a:latin typeface="Montserrat Light"/>
                <a:ea typeface="Montserrat Light"/>
                <a:cs typeface="Montserrat Light"/>
                <a:sym typeface="Montserrat Light"/>
              </a:rPr>
              <a:t>Network APIs offer the opportunity</a:t>
            </a:r>
            <a:endParaRPr sz="1800" dirty="0"/>
          </a:p>
          <a:p>
            <a:pPr marL="0" marR="0" lvl="0" indent="0" algn="l" rtl="0">
              <a:spcBef>
                <a:spcPts val="0"/>
              </a:spcBef>
              <a:spcAft>
                <a:spcPts val="0"/>
              </a:spcAft>
              <a:buNone/>
            </a:pPr>
            <a:endParaRPr sz="1800" dirty="0">
              <a:solidFill>
                <a:schemeClr val="dk1"/>
              </a:solidFill>
              <a:latin typeface="Montserrat Light"/>
              <a:ea typeface="Montserrat Light"/>
              <a:cs typeface="Montserrat Light"/>
              <a:sym typeface="Montserrat Light"/>
            </a:endParaRPr>
          </a:p>
          <a:p>
            <a:pPr marL="285750" marR="0" lvl="0" indent="-311150" algn="l" rtl="0">
              <a:spcBef>
                <a:spcPts val="0"/>
              </a:spcBef>
              <a:spcAft>
                <a:spcPts val="0"/>
              </a:spcAft>
              <a:buClr>
                <a:srgbClr val="3A9BF3"/>
              </a:buClr>
              <a:buSzPts val="2000"/>
              <a:buFont typeface="Montserrat"/>
              <a:buChar char="•"/>
            </a:pPr>
            <a:r>
              <a:rPr lang="en-US" sz="1800" dirty="0">
                <a:solidFill>
                  <a:schemeClr val="dk1"/>
                </a:solidFill>
                <a:latin typeface="Montserrat Light"/>
                <a:ea typeface="Montserrat Light"/>
                <a:cs typeface="Montserrat Light"/>
                <a:sym typeface="Montserrat Light"/>
              </a:rPr>
              <a:t>For customers to optimize their use cases and applications</a:t>
            </a:r>
            <a:endParaRPr sz="1800" dirty="0"/>
          </a:p>
          <a:p>
            <a:pPr marL="285750" marR="0" lvl="0" indent="-184150" algn="l" rtl="0">
              <a:spcBef>
                <a:spcPts val="0"/>
              </a:spcBef>
              <a:spcAft>
                <a:spcPts val="0"/>
              </a:spcAft>
              <a:buClr>
                <a:schemeClr val="dk2"/>
              </a:buClr>
              <a:buSzPts val="1600"/>
              <a:buFont typeface="Montserrat Light"/>
              <a:buNone/>
            </a:pPr>
            <a:endParaRPr sz="1800" dirty="0">
              <a:solidFill>
                <a:schemeClr val="dk1"/>
              </a:solidFill>
              <a:latin typeface="Montserrat Light"/>
              <a:ea typeface="Montserrat Light"/>
              <a:cs typeface="Montserrat Light"/>
              <a:sym typeface="Montserrat Light"/>
            </a:endParaRPr>
          </a:p>
          <a:p>
            <a:pPr marL="285750" marR="0" lvl="0" indent="-311150" algn="l" rtl="0">
              <a:spcBef>
                <a:spcPts val="0"/>
              </a:spcBef>
              <a:spcAft>
                <a:spcPts val="0"/>
              </a:spcAft>
              <a:buClr>
                <a:srgbClr val="3A9BF3"/>
              </a:buClr>
              <a:buSzPts val="2000"/>
              <a:buFont typeface="Montserrat"/>
              <a:buChar char="•"/>
            </a:pPr>
            <a:r>
              <a:rPr lang="en-US" sz="1800" dirty="0">
                <a:solidFill>
                  <a:schemeClr val="dk1"/>
                </a:solidFill>
                <a:latin typeface="Montserrat Light"/>
                <a:ea typeface="Montserrat Light"/>
                <a:cs typeface="Montserrat Light"/>
                <a:sym typeface="Montserrat Light"/>
              </a:rPr>
              <a:t>For operators to monetize their invest in 5G infrastructure</a:t>
            </a:r>
            <a:endParaRPr sz="1800" dirty="0"/>
          </a:p>
          <a:p>
            <a:pPr marL="285750" marR="0" lvl="0" indent="-184150" algn="l" rtl="0">
              <a:spcBef>
                <a:spcPts val="0"/>
              </a:spcBef>
              <a:spcAft>
                <a:spcPts val="0"/>
              </a:spcAft>
              <a:buClr>
                <a:schemeClr val="dk2"/>
              </a:buClr>
              <a:buSzPts val="1600"/>
              <a:buFont typeface="Montserrat Light"/>
              <a:buNone/>
            </a:pPr>
            <a:endParaRPr sz="1800" dirty="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r>
              <a:rPr lang="en-US" sz="1800" dirty="0">
                <a:solidFill>
                  <a:schemeClr val="accent2"/>
                </a:solidFill>
                <a:latin typeface="Montserrat ExtraBold"/>
                <a:ea typeface="Montserrat ExtraBold"/>
                <a:cs typeface="Montserrat ExtraBold"/>
                <a:sym typeface="Montserrat ExtraBold"/>
              </a:rPr>
              <a:t>It’s a win-win!</a:t>
            </a:r>
            <a:endParaRPr sz="1800" dirty="0"/>
          </a:p>
        </p:txBody>
      </p:sp>
      <p:sp>
        <p:nvSpPr>
          <p:cNvPr id="2" name="Google Shape;920;p30">
            <a:extLst>
              <a:ext uri="{FF2B5EF4-FFF2-40B4-BE49-F238E27FC236}">
                <a16:creationId xmlns:a16="http://schemas.microsoft.com/office/drawing/2014/main" id="{3B8D45C9-F8B6-C5A2-9168-015E7AFCFA62}"/>
              </a:ext>
            </a:extLst>
          </p:cNvPr>
          <p:cNvSpPr/>
          <p:nvPr/>
        </p:nvSpPr>
        <p:spPr>
          <a:xfrm>
            <a:off x="7237554" y="1918736"/>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3" name="Google Shape;921;p30">
            <a:extLst>
              <a:ext uri="{FF2B5EF4-FFF2-40B4-BE49-F238E27FC236}">
                <a16:creationId xmlns:a16="http://schemas.microsoft.com/office/drawing/2014/main" id="{6B7FC5EF-F616-3082-C18A-EF3A45ACBDBF}"/>
              </a:ext>
            </a:extLst>
          </p:cNvPr>
          <p:cNvSpPr txBox="1"/>
          <p:nvPr/>
        </p:nvSpPr>
        <p:spPr>
          <a:xfrm>
            <a:off x="7220717" y="1933578"/>
            <a:ext cx="1604100" cy="461624"/>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Edge Compute</a:t>
            </a:r>
            <a:endParaRPr sz="1400" b="1" dirty="0">
              <a:solidFill>
                <a:schemeClr val="lt1"/>
              </a:solidFill>
              <a:latin typeface="Montserrat Light"/>
              <a:ea typeface="Montserrat Light"/>
              <a:cs typeface="Montserrat Light"/>
              <a:sym typeface="Montserrat Light"/>
            </a:endParaRPr>
          </a:p>
        </p:txBody>
      </p:sp>
      <p:sp>
        <p:nvSpPr>
          <p:cNvPr id="4" name="Google Shape;922;p30">
            <a:extLst>
              <a:ext uri="{FF2B5EF4-FFF2-40B4-BE49-F238E27FC236}">
                <a16:creationId xmlns:a16="http://schemas.microsoft.com/office/drawing/2014/main" id="{39C8EB41-3641-D6DE-BF39-7A27433676AA}"/>
              </a:ext>
            </a:extLst>
          </p:cNvPr>
          <p:cNvSpPr txBox="1"/>
          <p:nvPr/>
        </p:nvSpPr>
        <p:spPr>
          <a:xfrm>
            <a:off x="7217908" y="3668436"/>
            <a:ext cx="1584300" cy="1425991"/>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de-DE" dirty="0">
                <a:solidFill>
                  <a:schemeClr val="lt1"/>
                </a:solidFill>
                <a:latin typeface="Montserrat Light"/>
                <a:sym typeface="Montserrat Light"/>
              </a:rPr>
              <a:t>Edge </a:t>
            </a:r>
            <a:r>
              <a:rPr lang="de-DE" dirty="0" err="1">
                <a:solidFill>
                  <a:schemeClr val="lt1"/>
                </a:solidFill>
                <a:latin typeface="Montserrat Light"/>
                <a:sym typeface="Montserrat Light"/>
              </a:rPr>
              <a:t>Application</a:t>
            </a:r>
            <a:r>
              <a:rPr lang="de-DE" dirty="0">
                <a:solidFill>
                  <a:schemeClr val="lt1"/>
                </a:solidFill>
                <a:latin typeface="Montserrat Light"/>
                <a:sym typeface="Montserrat Light"/>
              </a:rPr>
              <a:t> </a:t>
            </a:r>
            <a:r>
              <a:rPr lang="de-DE" dirty="0" err="1">
                <a:solidFill>
                  <a:schemeClr val="lt1"/>
                </a:solidFill>
                <a:latin typeface="Montserrat Light"/>
                <a:sym typeface="Montserrat Light"/>
              </a:rPr>
              <a:t>hosting</a:t>
            </a:r>
            <a:endParaRPr lang="de-DE" dirty="0">
              <a:solidFill>
                <a:schemeClr val="lt1"/>
              </a:solidFill>
              <a:latin typeface="Montserrat Light"/>
              <a:sym typeface="Montserrat Light"/>
            </a:endParaRPr>
          </a:p>
          <a:p>
            <a:pPr marL="0" marR="0" lvl="0" indent="0" algn="ctr" rtl="0">
              <a:spcBef>
                <a:spcPts val="400"/>
              </a:spcBef>
              <a:spcAft>
                <a:spcPts val="0"/>
              </a:spcAft>
              <a:buNone/>
            </a:pPr>
            <a:r>
              <a:rPr lang="de-DE" dirty="0" err="1">
                <a:solidFill>
                  <a:schemeClr val="lt1"/>
                </a:solidFill>
                <a:latin typeface="Montserrat Light"/>
                <a:sym typeface="Montserrat Light"/>
              </a:rPr>
              <a:t>Latency</a:t>
            </a:r>
            <a:r>
              <a:rPr lang="de-DE" dirty="0">
                <a:solidFill>
                  <a:schemeClr val="lt1"/>
                </a:solidFill>
                <a:latin typeface="Montserrat Light"/>
                <a:sym typeface="Montserrat Light"/>
              </a:rPr>
              <a:t> </a:t>
            </a:r>
            <a:r>
              <a:rPr lang="de-DE" dirty="0" err="1">
                <a:solidFill>
                  <a:schemeClr val="lt1"/>
                </a:solidFill>
                <a:latin typeface="Montserrat Light"/>
                <a:sym typeface="Montserrat Light"/>
              </a:rPr>
              <a:t>optimization</a:t>
            </a:r>
            <a:endParaRPr dirty="0"/>
          </a:p>
        </p:txBody>
      </p:sp>
      <p:sp>
        <p:nvSpPr>
          <p:cNvPr id="5" name="Google Shape;923;p30">
            <a:extLst>
              <a:ext uri="{FF2B5EF4-FFF2-40B4-BE49-F238E27FC236}">
                <a16:creationId xmlns:a16="http://schemas.microsoft.com/office/drawing/2014/main" id="{812628A3-8524-F03A-F142-5A956F43C6E4}"/>
              </a:ext>
            </a:extLst>
          </p:cNvPr>
          <p:cNvSpPr/>
          <p:nvPr/>
        </p:nvSpPr>
        <p:spPr>
          <a:xfrm>
            <a:off x="7237551" y="560227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 name="Google Shape;924;p30">
            <a:extLst>
              <a:ext uri="{FF2B5EF4-FFF2-40B4-BE49-F238E27FC236}">
                <a16:creationId xmlns:a16="http://schemas.microsoft.com/office/drawing/2014/main" id="{367A56B6-09C1-3507-0B6A-84BBC4A32129}"/>
              </a:ext>
            </a:extLst>
          </p:cNvPr>
          <p:cNvSpPr/>
          <p:nvPr/>
        </p:nvSpPr>
        <p:spPr>
          <a:xfrm>
            <a:off x="7281057" y="5691146"/>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dirty="0">
                <a:solidFill>
                  <a:schemeClr val="dk2"/>
                </a:solidFill>
                <a:latin typeface="Montserrat Light"/>
                <a:ea typeface="Montserrat Light"/>
                <a:cs typeface="Montserrat Light"/>
                <a:sym typeface="Montserrat Light"/>
              </a:rPr>
              <a:t>Simple Edge Discovery</a:t>
            </a:r>
            <a:endParaRPr sz="1200" b="0" u="none" strike="noStrike" cap="none" dirty="0">
              <a:solidFill>
                <a:schemeClr val="dk2"/>
              </a:solidFill>
              <a:latin typeface="Montserrat Light"/>
              <a:ea typeface="Montserrat Light"/>
              <a:cs typeface="Montserrat Light"/>
              <a:sym typeface="Montserrat Light"/>
            </a:endParaRPr>
          </a:p>
        </p:txBody>
      </p:sp>
      <p:pic>
        <p:nvPicPr>
          <p:cNvPr id="1026" name="Picture 2" descr="Der richtige Zeitpunkt: Wann Sie Ihr Handy verkaufen sollten">
            <a:extLst>
              <a:ext uri="{FF2B5EF4-FFF2-40B4-BE49-F238E27FC236}">
                <a16:creationId xmlns:a16="http://schemas.microsoft.com/office/drawing/2014/main" id="{C6141BBA-2773-C46E-1D0A-D31A555921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3927" y="2727700"/>
            <a:ext cx="1556671" cy="10345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ge Computing: Netzbetreiber mit Schlüsselrolle bei der Schaffung neuer  Umsatzmöglichkeiten">
            <a:extLst>
              <a:ext uri="{FF2B5EF4-FFF2-40B4-BE49-F238E27FC236}">
                <a16:creationId xmlns:a16="http://schemas.microsoft.com/office/drawing/2014/main" id="{D450ADAE-9673-1FE1-4DA7-68CB5AB696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4391" y="2738688"/>
            <a:ext cx="1547818" cy="1023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31"/>
          <p:cNvSpPr txBox="1">
            <a:spLocks noGrp="1"/>
          </p:cNvSpPr>
          <p:nvPr>
            <p:ph type="title"/>
          </p:nvPr>
        </p:nvSpPr>
        <p:spPr>
          <a:xfrm>
            <a:off x="444373" y="413152"/>
            <a:ext cx="6784117"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developers</a:t>
            </a:r>
            <a:br>
              <a:rPr lang="en-US"/>
            </a:br>
            <a:r>
              <a:rPr lang="en-US"/>
              <a:t>to use CAMARA APIs</a:t>
            </a:r>
            <a:endParaRPr/>
          </a:p>
        </p:txBody>
      </p:sp>
      <p:sp>
        <p:nvSpPr>
          <p:cNvPr id="936" name="Google Shape;936;p31"/>
          <p:cNvSpPr txBox="1"/>
          <p:nvPr/>
        </p:nvSpPr>
        <p:spPr>
          <a:xfrm>
            <a:off x="444373" y="198905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1</a:t>
            </a:r>
            <a:endParaRPr sz="1800" b="1">
              <a:solidFill>
                <a:srgbClr val="3A9BF3"/>
              </a:solidFill>
              <a:latin typeface="Montserrat Light"/>
              <a:ea typeface="Montserrat Light"/>
              <a:cs typeface="Montserrat Light"/>
              <a:sym typeface="Montserrat Light"/>
            </a:endParaRPr>
          </a:p>
        </p:txBody>
      </p:sp>
      <p:sp>
        <p:nvSpPr>
          <p:cNvPr id="937" name="Google Shape;937;p31"/>
          <p:cNvSpPr txBox="1"/>
          <p:nvPr/>
        </p:nvSpPr>
        <p:spPr>
          <a:xfrm>
            <a:off x="1219200" y="2110355"/>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Reduces friction for developers to access network information across telcos globally.</a:t>
            </a:r>
            <a:endParaRPr sz="2000">
              <a:solidFill>
                <a:schemeClr val="dk1"/>
              </a:solidFill>
              <a:latin typeface="Montserrat Light"/>
              <a:ea typeface="Montserrat Light"/>
              <a:cs typeface="Montserrat Light"/>
              <a:sym typeface="Montserrat Light"/>
            </a:endParaRPr>
          </a:p>
        </p:txBody>
      </p:sp>
      <p:sp>
        <p:nvSpPr>
          <p:cNvPr id="938" name="Google Shape;938;p31"/>
          <p:cNvSpPr txBox="1"/>
          <p:nvPr/>
        </p:nvSpPr>
        <p:spPr>
          <a:xfrm>
            <a:off x="444373" y="3363905"/>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2</a:t>
            </a:r>
            <a:endParaRPr sz="1800" b="1">
              <a:solidFill>
                <a:srgbClr val="3A9BF3"/>
              </a:solidFill>
              <a:latin typeface="Montserrat Light"/>
              <a:ea typeface="Montserrat Light"/>
              <a:cs typeface="Montserrat Light"/>
              <a:sym typeface="Montserrat Light"/>
            </a:endParaRPr>
          </a:p>
        </p:txBody>
      </p:sp>
      <p:sp>
        <p:nvSpPr>
          <p:cNvPr id="939" name="Google Shape;939;p31"/>
          <p:cNvSpPr txBox="1"/>
          <p:nvPr/>
        </p:nvSpPr>
        <p:spPr>
          <a:xfrm>
            <a:off x="1219200" y="3455010"/>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Increases usage and value of telco networks by providing easy access to network capabilities. </a:t>
            </a:r>
            <a:endParaRPr sz="2000">
              <a:solidFill>
                <a:schemeClr val="dk1"/>
              </a:solidFill>
              <a:latin typeface="Montserrat Light"/>
              <a:ea typeface="Montserrat Light"/>
              <a:cs typeface="Montserrat Light"/>
              <a:sym typeface="Montserrat Light"/>
            </a:endParaRPr>
          </a:p>
        </p:txBody>
      </p:sp>
      <p:sp>
        <p:nvSpPr>
          <p:cNvPr id="940" name="Google Shape;940;p31"/>
          <p:cNvSpPr txBox="1"/>
          <p:nvPr/>
        </p:nvSpPr>
        <p:spPr>
          <a:xfrm>
            <a:off x="457200" y="473876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3</a:t>
            </a:r>
            <a:endParaRPr sz="1800" b="1">
              <a:solidFill>
                <a:srgbClr val="3A9BF3"/>
              </a:solidFill>
              <a:latin typeface="Montserrat Light"/>
              <a:ea typeface="Montserrat Light"/>
              <a:cs typeface="Montserrat Light"/>
              <a:sym typeface="Montserrat Light"/>
            </a:endParaRPr>
          </a:p>
        </p:txBody>
      </p:sp>
      <p:sp>
        <p:nvSpPr>
          <p:cNvPr id="941" name="Google Shape;941;p31"/>
          <p:cNvSpPr txBox="1"/>
          <p:nvPr/>
        </p:nvSpPr>
        <p:spPr>
          <a:xfrm>
            <a:off x="1219200" y="4823617"/>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Enables developers to create new applications or improve existing ones with access to these capabilities.</a:t>
            </a:r>
            <a:endParaRPr sz="2000">
              <a:solidFill>
                <a:schemeClr val="dk1"/>
              </a:solidFill>
              <a:latin typeface="Montserrat Light"/>
              <a:ea typeface="Montserrat Light"/>
              <a:cs typeface="Montserrat Light"/>
              <a:sym typeface="Montserrat Light"/>
            </a:endParaRPr>
          </a:p>
        </p:txBody>
      </p:sp>
      <p:sp>
        <p:nvSpPr>
          <p:cNvPr id="942" name="Google Shape;942;p31"/>
          <p:cNvSpPr/>
          <p:nvPr/>
        </p:nvSpPr>
        <p:spPr>
          <a:xfrm rot="5400000">
            <a:off x="4832312" y="3701580"/>
            <a:ext cx="3980535" cy="614855"/>
          </a:xfrm>
          <a:prstGeom prst="triangle">
            <a:avLst>
              <a:gd name="adj" fmla="val 50000"/>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
        <p:nvSpPr>
          <p:cNvPr id="943" name="Google Shape;943;p31"/>
          <p:cNvSpPr txBox="1"/>
          <p:nvPr/>
        </p:nvSpPr>
        <p:spPr>
          <a:xfrm>
            <a:off x="7496607" y="2699959"/>
            <a:ext cx="3200400" cy="2678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accent2"/>
                </a:solidFill>
                <a:latin typeface="Montserrat Light"/>
                <a:ea typeface="Montserrat Light"/>
                <a:cs typeface="Montserrat Light"/>
                <a:sym typeface="Montserrat Light"/>
              </a:rPr>
              <a:t>Additional revenue on existing assets, leveraging SDN and NFV capabilities</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2"/>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pic>
        <p:nvPicPr>
          <p:cNvPr id="950" name="Google Shape;950;p32"/>
          <p:cNvPicPr preferRelativeResize="0"/>
          <p:nvPr/>
        </p:nvPicPr>
        <p:blipFill rotWithShape="1">
          <a:blip r:embed="rId3">
            <a:alphaModFix/>
          </a:blip>
          <a:srcRect/>
          <a:stretch/>
        </p:blipFill>
        <p:spPr>
          <a:xfrm>
            <a:off x="1641413" y="1873152"/>
            <a:ext cx="8239247" cy="4192049"/>
          </a:xfrm>
          <a:prstGeom prst="rect">
            <a:avLst/>
          </a:prstGeom>
          <a:noFill/>
          <a:ln w="19050" cap="flat" cmpd="sng">
            <a:solidFill>
              <a:srgbClr val="3A9BF3"/>
            </a:solidFill>
            <a:prstDash val="solid"/>
            <a:round/>
            <a:headEnd type="none" w="sm" len="sm"/>
            <a:tailEnd type="none" w="sm" len="sm"/>
          </a:ln>
        </p:spPr>
      </p:pic>
      <p:sp>
        <p:nvSpPr>
          <p:cNvPr id="951" name="Google Shape;951;p32"/>
          <p:cNvSpPr/>
          <p:nvPr/>
        </p:nvSpPr>
        <p:spPr>
          <a:xfrm>
            <a:off x="5829300" y="1543700"/>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pic>
        <p:nvPicPr>
          <p:cNvPr id="957" name="Google Shape;957;p33"/>
          <p:cNvPicPr preferRelativeResize="0"/>
          <p:nvPr/>
        </p:nvPicPr>
        <p:blipFill rotWithShape="1">
          <a:blip r:embed="rId3">
            <a:alphaModFix/>
          </a:blip>
          <a:srcRect/>
          <a:stretch/>
        </p:blipFill>
        <p:spPr>
          <a:xfrm>
            <a:off x="2570967" y="1347817"/>
            <a:ext cx="6380142" cy="4946622"/>
          </a:xfrm>
          <a:prstGeom prst="rect">
            <a:avLst/>
          </a:prstGeom>
          <a:noFill/>
          <a:ln w="19050" cap="flat" cmpd="sng">
            <a:solidFill>
              <a:srgbClr val="3A9BF3"/>
            </a:solidFill>
            <a:prstDash val="solid"/>
            <a:round/>
            <a:headEnd type="none" w="sm" len="sm"/>
            <a:tailEnd type="none" w="sm" len="sm"/>
          </a:ln>
        </p:spPr>
      </p:pic>
      <p:sp>
        <p:nvSpPr>
          <p:cNvPr id="958" name="Google Shape;958;p33"/>
          <p:cNvSpPr/>
          <p:nvPr/>
        </p:nvSpPr>
        <p:spPr>
          <a:xfrm rot="-5400000">
            <a:off x="1577575" y="197162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959" name="Google Shape;959;p33"/>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pic>
        <p:nvPicPr>
          <p:cNvPr id="965" name="Google Shape;965;p34"/>
          <p:cNvPicPr preferRelativeResize="0"/>
          <p:nvPr/>
        </p:nvPicPr>
        <p:blipFill rotWithShape="1">
          <a:blip r:embed="rId3">
            <a:alphaModFix/>
          </a:blip>
          <a:srcRect/>
          <a:stretch/>
        </p:blipFill>
        <p:spPr>
          <a:xfrm>
            <a:off x="5061025" y="1427002"/>
            <a:ext cx="6092549" cy="3129550"/>
          </a:xfrm>
          <a:prstGeom prst="rect">
            <a:avLst/>
          </a:prstGeom>
          <a:noFill/>
          <a:ln w="19050" cap="flat" cmpd="sng">
            <a:solidFill>
              <a:srgbClr val="3A9BF3"/>
            </a:solidFill>
            <a:prstDash val="solid"/>
            <a:round/>
            <a:headEnd type="none" w="sm" len="sm"/>
            <a:tailEnd type="none" w="sm" len="sm"/>
          </a:ln>
        </p:spPr>
      </p:pic>
      <p:pic>
        <p:nvPicPr>
          <p:cNvPr id="966" name="Google Shape;966;p34"/>
          <p:cNvPicPr preferRelativeResize="0"/>
          <p:nvPr/>
        </p:nvPicPr>
        <p:blipFill rotWithShape="1">
          <a:blip r:embed="rId4">
            <a:alphaModFix/>
          </a:blip>
          <a:srcRect/>
          <a:stretch/>
        </p:blipFill>
        <p:spPr>
          <a:xfrm>
            <a:off x="288925" y="2509025"/>
            <a:ext cx="6886851" cy="3540949"/>
          </a:xfrm>
          <a:prstGeom prst="rect">
            <a:avLst/>
          </a:prstGeom>
          <a:noFill/>
          <a:ln w="19050" cap="flat" cmpd="sng">
            <a:solidFill>
              <a:srgbClr val="3A9BF3"/>
            </a:solidFill>
            <a:prstDash val="solid"/>
            <a:round/>
            <a:headEnd type="none" w="sm" len="sm"/>
            <a:tailEnd type="none" w="sm" len="sm"/>
          </a:ln>
        </p:spPr>
      </p:pic>
      <p:sp>
        <p:nvSpPr>
          <p:cNvPr id="967" name="Google Shape;967;p34"/>
          <p:cNvSpPr/>
          <p:nvPr/>
        </p:nvSpPr>
        <p:spPr>
          <a:xfrm rot="-5400000">
            <a:off x="1000225" y="132367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968" name="Google Shape;968;p3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3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developers</a:t>
            </a:r>
            <a:br>
              <a:rPr lang="en-US"/>
            </a:br>
            <a:r>
              <a:rPr lang="en-US"/>
              <a:t>to work in CAMARA</a:t>
            </a:r>
            <a:endParaRPr/>
          </a:p>
        </p:txBody>
      </p:sp>
      <p:sp>
        <p:nvSpPr>
          <p:cNvPr id="976" name="Google Shape;976;p35"/>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a:t>As a typical Open Source Project </a:t>
            </a:r>
            <a:r>
              <a:rPr lang="en-US" sz="2000">
                <a:latin typeface="Montserrat SemiBold"/>
                <a:ea typeface="Montserrat SemiBold"/>
                <a:cs typeface="Montserrat SemiBold"/>
                <a:sym typeface="Montserrat SemiBold"/>
              </a:rPr>
              <a:t>CAMARA is driven by contribution!</a:t>
            </a:r>
            <a:endParaRPr sz="2000"/>
          </a:p>
          <a:p>
            <a:pPr marL="0" lvl="0" indent="0" algn="l" rtl="0">
              <a:lnSpc>
                <a:spcPct val="104000"/>
              </a:lnSpc>
              <a:spcBef>
                <a:spcPts val="1200"/>
              </a:spcBef>
              <a:spcAft>
                <a:spcPts val="0"/>
              </a:spcAft>
              <a:buClr>
                <a:schemeClr val="dk2"/>
              </a:buClr>
              <a:buSzPts val="1500"/>
              <a:buNone/>
            </a:pPr>
            <a:r>
              <a:rPr lang="en-US" sz="2000"/>
              <a:t>People who contribute define priorities and drive the direction.</a:t>
            </a:r>
            <a:endParaRPr sz="2000"/>
          </a:p>
          <a:p>
            <a:pPr marL="0" lvl="0" indent="0" algn="l" rtl="0">
              <a:lnSpc>
                <a:spcPct val="104000"/>
              </a:lnSpc>
              <a:spcBef>
                <a:spcPts val="1200"/>
              </a:spcBef>
              <a:spcAft>
                <a:spcPts val="0"/>
              </a:spcAft>
              <a:buClr>
                <a:schemeClr val="dk2"/>
              </a:buClr>
              <a:buSzPts val="1500"/>
              <a:buNone/>
            </a:pPr>
            <a:endParaRPr sz="1200"/>
          </a:p>
          <a:p>
            <a:pPr marL="0" lvl="0" indent="0" algn="l" rtl="0">
              <a:lnSpc>
                <a:spcPct val="104000"/>
              </a:lnSpc>
              <a:spcBef>
                <a:spcPts val="1200"/>
              </a:spcBef>
              <a:spcAft>
                <a:spcPts val="0"/>
              </a:spcAft>
              <a:buClr>
                <a:schemeClr val="dk2"/>
              </a:buClr>
              <a:buSzPts val="1500"/>
              <a:buNone/>
            </a:pPr>
            <a:r>
              <a:rPr lang="en-US" sz="1400"/>
              <a:t>Working in CAMARA on API definitions, API documentations and API code (transformation functions) enables to</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Bring in own demand </a:t>
            </a:r>
            <a:r>
              <a:rPr lang="en-US" sz="1400"/>
              <a:t>and contribute a solution</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Influence the definition </a:t>
            </a:r>
            <a:r>
              <a:rPr lang="en-US" sz="1400"/>
              <a:t>of new APIs and API versions</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t>Ensure that own requirements are considered</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Provide code which can be used globally</a:t>
            </a:r>
            <a:endParaRPr sz="1400">
              <a:latin typeface="Montserrat SemiBold"/>
              <a:ea typeface="Montserrat SemiBold"/>
              <a:cs typeface="Montserrat SemiBold"/>
              <a:sym typeface="Montserrat SemiBold"/>
            </a:endParaRPr>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Learn</a:t>
            </a:r>
            <a:r>
              <a:rPr lang="en-US" sz="1400"/>
              <a:t> about CAMARA, Open Gateway and the Network API ecosystem</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Get deep knowledge about the APIs</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Become maintainer and TSC member </a:t>
            </a:r>
            <a:r>
              <a:rPr lang="en-US" sz="1400"/>
              <a:t>to influence technical decisions in CAMARA</a:t>
            </a: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CAMARA as Developer</a:t>
            </a:r>
            <a:endParaRPr/>
          </a:p>
        </p:txBody>
      </p:sp>
      <p:sp>
        <p:nvSpPr>
          <p:cNvPr id="984" name="Google Shape;984;p36"/>
          <p:cNvSpPr txBox="1">
            <a:spLocks noGrp="1"/>
          </p:cNvSpPr>
          <p:nvPr>
            <p:ph type="body" idx="1"/>
          </p:nvPr>
        </p:nvSpPr>
        <p:spPr>
          <a:xfrm>
            <a:off x="520575" y="1966552"/>
            <a:ext cx="10944300" cy="3039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To join the CAMARA mailing list</a:t>
            </a:r>
            <a:r>
              <a:rPr lang="en-US" sz="1400">
                <a:latin typeface="Montserrat SemiBold"/>
                <a:ea typeface="Montserrat SemiBold"/>
                <a:cs typeface="Montserrat SemiBold"/>
                <a:sym typeface="Montserrat SemiBold"/>
              </a:rPr>
              <a:t> </a:t>
            </a:r>
            <a:r>
              <a:rPr lang="en-US" sz="1400"/>
              <a:t>send an (empy) email to </a:t>
            </a:r>
            <a:r>
              <a:rPr lang="en-US" sz="1400" u="sng">
                <a:solidFill>
                  <a:schemeClr val="hlink"/>
                </a:solidFill>
                <a:latin typeface="Montserrat Medium"/>
                <a:ea typeface="Montserrat Medium"/>
                <a:cs typeface="Montserrat Medium"/>
                <a:sym typeface="Montserrat Medium"/>
                <a:hlinkClick r:id="rId3"/>
              </a:rPr>
              <a:t>all+subscribe@lists.camaraproject.org</a:t>
            </a:r>
            <a:r>
              <a:rPr lang="en-US" sz="1400"/>
              <a:t>.</a:t>
            </a:r>
            <a:endParaRPr sz="1400"/>
          </a:p>
          <a:p>
            <a:pPr marL="0" lvl="0" indent="0" algn="l" rtl="0">
              <a:lnSpc>
                <a:spcPct val="104000"/>
              </a:lnSpc>
              <a:spcBef>
                <a:spcPts val="1200"/>
              </a:spcBef>
              <a:spcAft>
                <a:spcPts val="0"/>
              </a:spcAft>
              <a:buClr>
                <a:schemeClr val="dk2"/>
              </a:buClr>
              <a:buSzPts val="1500"/>
              <a:buNone/>
            </a:pPr>
            <a:endParaRPr sz="1400"/>
          </a:p>
        </p:txBody>
      </p:sp>
      <p:pic>
        <p:nvPicPr>
          <p:cNvPr id="985" name="Google Shape;985;p36"/>
          <p:cNvPicPr preferRelativeResize="0"/>
          <p:nvPr/>
        </p:nvPicPr>
        <p:blipFill rotWithShape="1">
          <a:blip r:embed="rId4">
            <a:alphaModFix/>
          </a:blip>
          <a:srcRect b="1438"/>
          <a:stretch/>
        </p:blipFill>
        <p:spPr>
          <a:xfrm>
            <a:off x="520575" y="2493675"/>
            <a:ext cx="9813624" cy="2470100"/>
          </a:xfrm>
          <a:prstGeom prst="rect">
            <a:avLst/>
          </a:prstGeom>
          <a:noFill/>
          <a:ln w="19050" cap="flat" cmpd="sng">
            <a:solidFill>
              <a:srgbClr val="3A9BF3"/>
            </a:solidFill>
            <a:prstDash val="solid"/>
            <a:round/>
            <a:headEnd type="none" w="sm" len="sm"/>
            <a:tailEnd type="none" w="sm" len="sm"/>
          </a:ln>
        </p:spPr>
      </p:pic>
      <p:sp>
        <p:nvSpPr>
          <p:cNvPr id="986" name="Google Shape;986;p36"/>
          <p:cNvSpPr txBox="1"/>
          <p:nvPr/>
        </p:nvSpPr>
        <p:spPr>
          <a:xfrm>
            <a:off x="520575" y="5267325"/>
            <a:ext cx="9813600" cy="102720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chemeClr val="dk2"/>
              </a:buClr>
              <a:buSzPts val="1500"/>
              <a:buFont typeface="Montserrat Light"/>
              <a:buNone/>
            </a:pPr>
            <a:r>
              <a:rPr lang="en-US" i="0">
                <a:solidFill>
                  <a:schemeClr val="dk2"/>
                </a:solidFill>
                <a:latin typeface="Montserrat Medium"/>
                <a:ea typeface="Montserrat Medium"/>
                <a:cs typeface="Montserrat Medium"/>
                <a:sym typeface="Montserrat Medium"/>
              </a:rPr>
              <a:t>The CAMARA GitHub</a:t>
            </a:r>
            <a:r>
              <a:rPr lang="en-US" b="0" i="0">
                <a:solidFill>
                  <a:schemeClr val="dk2"/>
                </a:solidFill>
                <a:latin typeface="Montserrat SemiBold"/>
                <a:ea typeface="Montserrat SemiBold"/>
                <a:cs typeface="Montserrat SemiBold"/>
                <a:sym typeface="Montserrat SemiBold"/>
              </a:rPr>
              <a:t> </a:t>
            </a:r>
            <a:r>
              <a:rPr lang="en-US" i="0" u="sng">
                <a:solidFill>
                  <a:srgbClr val="3A9BF3"/>
                </a:solid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https://github.com/camaraproject</a:t>
            </a:r>
            <a:r>
              <a:rPr lang="en-US" b="0" i="0">
                <a:solidFill>
                  <a:schemeClr val="dk2"/>
                </a:solidFill>
                <a:latin typeface="Montserrat Light"/>
                <a:ea typeface="Montserrat Light"/>
                <a:cs typeface="Montserrat Light"/>
                <a:sym typeface="Montserrat Light"/>
              </a:rPr>
              <a:t> can be accessed without any prerequisite.</a:t>
            </a:r>
            <a:r>
              <a:rPr lang="en-US">
                <a:solidFill>
                  <a:schemeClr val="dk2"/>
                </a:solidFill>
                <a:latin typeface="Montserrat Light"/>
                <a:ea typeface="Montserrat Light"/>
                <a:cs typeface="Montserrat Light"/>
                <a:sym typeface="Montserrat Light"/>
              </a:rPr>
              <a:t> </a:t>
            </a:r>
            <a:r>
              <a:rPr lang="en-US" b="0" i="0">
                <a:solidFill>
                  <a:schemeClr val="dk2"/>
                </a:solidFill>
                <a:latin typeface="Montserrat Light"/>
                <a:ea typeface="Montserrat Light"/>
                <a:cs typeface="Montserrat Light"/>
                <a:sym typeface="Montserrat Light"/>
              </a:rPr>
              <a:t>To create issues and start contributing to CAMARA you need a free GitHub account. </a:t>
            </a:r>
            <a:endParaRPr b="0" i="0">
              <a:solidFill>
                <a:schemeClr val="dk2"/>
              </a:solidFill>
              <a:latin typeface="Montserrat Light"/>
              <a:ea typeface="Montserrat Light"/>
              <a:cs typeface="Montserrat Light"/>
              <a:sym typeface="Montserrat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3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CAMARA as Developer</a:t>
            </a:r>
            <a:endParaRPr/>
          </a:p>
        </p:txBody>
      </p:sp>
      <p:sp>
        <p:nvSpPr>
          <p:cNvPr id="994" name="Google Shape;994;p37"/>
          <p:cNvSpPr txBox="1">
            <a:spLocks noGrp="1"/>
          </p:cNvSpPr>
          <p:nvPr>
            <p:ph type="body" idx="1"/>
          </p:nvPr>
        </p:nvSpPr>
        <p:spPr>
          <a:xfrm>
            <a:off x="520575" y="1890364"/>
            <a:ext cx="10944300" cy="1531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Each API family / working group in CAMARA is organized as a separate Sub Project with (example QoD):</a:t>
            </a:r>
            <a:endParaRPr sz="1400">
              <a:latin typeface="Montserrat Medium"/>
              <a:ea typeface="Montserrat Medium"/>
              <a:cs typeface="Montserrat Medium"/>
              <a:sym typeface="Montserrat Medium"/>
            </a:endParaRPr>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Light"/>
                <a:ea typeface="Montserrat Light"/>
                <a:cs typeface="Montserrat Light"/>
                <a:sym typeface="Montserrat Light"/>
              </a:rPr>
              <a:t>A dedicated lead repository (containing API definition and API documentation)</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Light"/>
                <a:ea typeface="Montserrat Light"/>
                <a:cs typeface="Montserrat Light"/>
                <a:sym typeface="Montserrat Light"/>
              </a:rPr>
              <a:t>0…n provider implementation repositories (containing API code)</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Light"/>
                <a:ea typeface="Montserrat Light"/>
                <a:cs typeface="Montserrat Light"/>
                <a:sym typeface="Montserrat Light"/>
              </a:rPr>
              <a:t>A dedicated mailing list</a:t>
            </a:r>
            <a:endParaRPr sz="1400">
              <a:latin typeface="Montserrat Light"/>
              <a:ea typeface="Montserrat Light"/>
              <a:cs typeface="Montserrat Light"/>
              <a:sym typeface="Montserrat Light"/>
            </a:endParaRPr>
          </a:p>
        </p:txBody>
      </p:sp>
      <p:pic>
        <p:nvPicPr>
          <p:cNvPr id="995" name="Google Shape;995;p37"/>
          <p:cNvPicPr preferRelativeResize="0"/>
          <p:nvPr/>
        </p:nvPicPr>
        <p:blipFill rotWithShape="1">
          <a:blip r:embed="rId3">
            <a:alphaModFix/>
          </a:blip>
          <a:srcRect/>
          <a:stretch/>
        </p:blipFill>
        <p:spPr>
          <a:xfrm>
            <a:off x="520573" y="3422103"/>
            <a:ext cx="5409937" cy="2876094"/>
          </a:xfrm>
          <a:prstGeom prst="rect">
            <a:avLst/>
          </a:prstGeom>
          <a:noFill/>
          <a:ln w="19050" cap="flat" cmpd="sng">
            <a:solidFill>
              <a:srgbClr val="3A9BF3"/>
            </a:solidFill>
            <a:prstDash val="solid"/>
            <a:round/>
            <a:headEnd type="none" w="sm" len="sm"/>
            <a:tailEnd type="none" w="sm" len="sm"/>
          </a:ln>
        </p:spPr>
      </p:pic>
      <p:pic>
        <p:nvPicPr>
          <p:cNvPr id="996" name="Google Shape;996;p37"/>
          <p:cNvPicPr preferRelativeResize="0"/>
          <p:nvPr/>
        </p:nvPicPr>
        <p:blipFill rotWithShape="1">
          <a:blip r:embed="rId4">
            <a:alphaModFix/>
          </a:blip>
          <a:srcRect/>
          <a:stretch/>
        </p:blipFill>
        <p:spPr>
          <a:xfrm>
            <a:off x="6939629" y="3422103"/>
            <a:ext cx="3643592" cy="2876094"/>
          </a:xfrm>
          <a:prstGeom prst="rect">
            <a:avLst/>
          </a:prstGeom>
          <a:noFill/>
          <a:ln w="19050" cap="flat" cmpd="sng">
            <a:solidFill>
              <a:srgbClr val="3A9BF3"/>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a Sub Project as Developer</a:t>
            </a:r>
            <a:endParaRPr/>
          </a:p>
        </p:txBody>
      </p:sp>
      <p:sp>
        <p:nvSpPr>
          <p:cNvPr id="1004" name="Google Shape;1004;p38"/>
          <p:cNvSpPr txBox="1">
            <a:spLocks noGrp="1"/>
          </p:cNvSpPr>
          <p:nvPr>
            <p:ph type="body" idx="1"/>
          </p:nvPr>
        </p:nvSpPr>
        <p:spPr>
          <a:xfrm>
            <a:off x="444373" y="1890347"/>
            <a:ext cx="10944225" cy="27174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To join a Sub Project</a:t>
            </a:r>
            <a:r>
              <a:rPr lang="en-US" sz="1400">
                <a:latin typeface="Montserrat SemiBold"/>
                <a:ea typeface="Montserrat SemiBold"/>
                <a:cs typeface="Montserrat SemiBold"/>
                <a:sym typeface="Montserrat SemiBold"/>
              </a:rPr>
              <a:t> </a:t>
            </a:r>
            <a:r>
              <a:rPr lang="en-US" sz="1400"/>
              <a:t>please have a look into its Readme.md (example Quality on Demand):</a:t>
            </a:r>
            <a:endParaRPr sz="1400"/>
          </a:p>
          <a:p>
            <a:pPr marL="0" lvl="0" indent="0" algn="l" rtl="0">
              <a:lnSpc>
                <a:spcPct val="104000"/>
              </a:lnSpc>
              <a:spcBef>
                <a:spcPts val="1200"/>
              </a:spcBef>
              <a:spcAft>
                <a:spcPts val="0"/>
              </a:spcAft>
              <a:buClr>
                <a:schemeClr val="dk2"/>
              </a:buClr>
              <a:buSzPts val="1500"/>
              <a:buNone/>
            </a:pPr>
            <a:endParaRPr sz="1400"/>
          </a:p>
        </p:txBody>
      </p:sp>
      <p:pic>
        <p:nvPicPr>
          <p:cNvPr id="1005" name="Google Shape;1005;p38"/>
          <p:cNvPicPr preferRelativeResize="0"/>
          <p:nvPr/>
        </p:nvPicPr>
        <p:blipFill rotWithShape="1">
          <a:blip r:embed="rId3">
            <a:alphaModFix/>
          </a:blip>
          <a:srcRect/>
          <a:stretch/>
        </p:blipFill>
        <p:spPr>
          <a:xfrm>
            <a:off x="444373" y="2387230"/>
            <a:ext cx="4854611" cy="3684555"/>
          </a:xfrm>
          <a:prstGeom prst="rect">
            <a:avLst/>
          </a:prstGeom>
          <a:noFill/>
          <a:ln>
            <a:noFill/>
          </a:ln>
        </p:spPr>
      </p:pic>
      <p:pic>
        <p:nvPicPr>
          <p:cNvPr id="1006" name="Google Shape;1006;p38"/>
          <p:cNvPicPr preferRelativeResize="0"/>
          <p:nvPr/>
        </p:nvPicPr>
        <p:blipFill rotWithShape="1">
          <a:blip r:embed="rId4">
            <a:alphaModFix/>
          </a:blip>
          <a:srcRect/>
          <a:stretch/>
        </p:blipFill>
        <p:spPr>
          <a:xfrm>
            <a:off x="5923173" y="2387229"/>
            <a:ext cx="4737286" cy="3684555"/>
          </a:xfrm>
          <a:prstGeom prst="rect">
            <a:avLst/>
          </a:prstGeom>
          <a:noFill/>
          <a:ln>
            <a:noFill/>
          </a:ln>
        </p:spPr>
      </p:pic>
      <p:sp>
        <p:nvSpPr>
          <p:cNvPr id="1007" name="Google Shape;1007;p38"/>
          <p:cNvSpPr/>
          <p:nvPr/>
        </p:nvSpPr>
        <p:spPr>
          <a:xfrm>
            <a:off x="303975" y="5389025"/>
            <a:ext cx="5135400" cy="855600"/>
          </a:xfrm>
          <a:prstGeom prst="ellipse">
            <a:avLst/>
          </a:prstGeom>
          <a:noFill/>
          <a:ln w="28575" cap="flat" cmpd="sng">
            <a:solidFill>
              <a:srgbClr val="FF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
        <p:nvSpPr>
          <p:cNvPr id="1008" name="Google Shape;1008;p38"/>
          <p:cNvSpPr/>
          <p:nvPr/>
        </p:nvSpPr>
        <p:spPr>
          <a:xfrm>
            <a:off x="5761025" y="5569250"/>
            <a:ext cx="2466300" cy="364500"/>
          </a:xfrm>
          <a:prstGeom prst="ellipse">
            <a:avLst/>
          </a:prstGeom>
          <a:noFill/>
          <a:ln w="28575" cap="flat" cmpd="sng">
            <a:solidFill>
              <a:srgbClr val="FF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3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Contributing to CAMARA</a:t>
            </a:r>
            <a:endParaRPr/>
          </a:p>
        </p:txBody>
      </p:sp>
      <p:sp>
        <p:nvSpPr>
          <p:cNvPr id="1016" name="Google Shape;1016;p39"/>
          <p:cNvSpPr txBox="1">
            <a:spLocks noGrp="1"/>
          </p:cNvSpPr>
          <p:nvPr>
            <p:ph type="body" idx="1"/>
          </p:nvPr>
        </p:nvSpPr>
        <p:spPr>
          <a:xfrm>
            <a:off x="520573" y="1890347"/>
            <a:ext cx="10944300" cy="271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t>In the Project the “Fork and pull model” is used. Changes and contributions to CAMARA shall follow this process:</a:t>
            </a:r>
            <a:endParaRPr sz="1400"/>
          </a:p>
        </p:txBody>
      </p:sp>
      <p:pic>
        <p:nvPicPr>
          <p:cNvPr id="1017" name="Google Shape;1017;p39"/>
          <p:cNvPicPr preferRelativeResize="0"/>
          <p:nvPr/>
        </p:nvPicPr>
        <p:blipFill rotWithShape="1">
          <a:blip r:embed="rId3">
            <a:alphaModFix/>
          </a:blip>
          <a:srcRect/>
          <a:stretch/>
        </p:blipFill>
        <p:spPr>
          <a:xfrm>
            <a:off x="1947712" y="2162151"/>
            <a:ext cx="7626650" cy="3748227"/>
          </a:xfrm>
          <a:prstGeom prst="rect">
            <a:avLst/>
          </a:prstGeom>
          <a:noFill/>
          <a:ln>
            <a:noFill/>
          </a:ln>
        </p:spPr>
      </p:pic>
      <p:sp>
        <p:nvSpPr>
          <p:cNvPr id="1019" name="Google Shape;1019;p39"/>
          <p:cNvSpPr txBox="1"/>
          <p:nvPr/>
        </p:nvSpPr>
        <p:spPr>
          <a:xfrm>
            <a:off x="1671438" y="6049975"/>
            <a:ext cx="81792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i="0" u="sng" strike="noStrike" cap="none">
                <a:solidFill>
                  <a:srgbClr val="3A9BF3"/>
                </a:solid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t</a:t>
            </a:r>
            <a:r>
              <a:rPr lang="en-US" u="sng">
                <a:solidFill>
                  <a:srgbClr val="3A9BF3"/>
                </a:solidFill>
                <a:latin typeface="Montserrat Medium"/>
                <a:ea typeface="Montserrat Medium"/>
                <a:cs typeface="Montserrat Medium"/>
                <a:sym typeface="Montserrat Medium"/>
              </a:rPr>
              <a:t>https://github.com/camaraproject/Governance/blob/main/ProjectStructureAndRoles.md</a:t>
            </a:r>
            <a:endParaRPr i="0" u="none" strike="noStrike" cap="none">
              <a:solidFill>
                <a:srgbClr val="3A9BF3"/>
              </a:solidFill>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is the CAMARA Project?</a:t>
            </a:r>
            <a:br>
              <a:rPr lang="en-US"/>
            </a:br>
            <a:r>
              <a:rPr lang="en-US"/>
              <a:t>Key problems we try to solve</a:t>
            </a:r>
            <a:endParaRPr/>
          </a:p>
        </p:txBody>
      </p:sp>
      <p:pic>
        <p:nvPicPr>
          <p:cNvPr id="171" name="Google Shape;171;p4" descr="Treasure Map with solid fill"/>
          <p:cNvPicPr preferRelativeResize="0"/>
          <p:nvPr/>
        </p:nvPicPr>
        <p:blipFill rotWithShape="1">
          <a:blip r:embed="rId3">
            <a:alphaModFix/>
          </a:blip>
          <a:srcRect/>
          <a:stretch/>
        </p:blipFill>
        <p:spPr>
          <a:xfrm>
            <a:off x="4970693" y="1789030"/>
            <a:ext cx="1482553" cy="1482553"/>
          </a:xfrm>
          <a:prstGeom prst="rect">
            <a:avLst/>
          </a:prstGeom>
          <a:noFill/>
          <a:ln>
            <a:noFill/>
          </a:ln>
        </p:spPr>
      </p:pic>
      <p:sp>
        <p:nvSpPr>
          <p:cNvPr id="172" name="Google Shape;172;p4"/>
          <p:cNvSpPr txBox="1"/>
          <p:nvPr/>
        </p:nvSpPr>
        <p:spPr>
          <a:xfrm>
            <a:off x="2469853" y="3525398"/>
            <a:ext cx="21171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Consistency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Multi-nationals want consistency across all markets they operate in… they do not want APIs that only work in a single network in a single country.  They do not want to try and build for the differences of each network.</a:t>
            </a:r>
            <a:endParaRPr>
              <a:solidFill>
                <a:schemeClr val="dk2"/>
              </a:solidFill>
            </a:endParaRPr>
          </a:p>
          <a:p>
            <a:pPr marL="0" marR="0" lvl="0" indent="0" algn="ctr" rtl="0">
              <a:lnSpc>
                <a:spcPct val="104000"/>
              </a:lnSpc>
              <a:spcBef>
                <a:spcPts val="1200"/>
              </a:spcBef>
              <a:spcAft>
                <a:spcPts val="0"/>
              </a:spcAft>
              <a:buClr>
                <a:srgbClr val="004750"/>
              </a:buClr>
              <a:buSzPts val="1200"/>
              <a:buFont typeface="Montserrat Light"/>
              <a:buNone/>
            </a:pPr>
            <a:endParaRPr sz="1200">
              <a:solidFill>
                <a:schemeClr val="dk2"/>
              </a:solidFill>
              <a:latin typeface="Montserrat Light"/>
              <a:ea typeface="Montserrat Light"/>
              <a:cs typeface="Montserrat Light"/>
              <a:sym typeface="Montserrat Light"/>
            </a:endParaRPr>
          </a:p>
        </p:txBody>
      </p:sp>
      <p:sp>
        <p:nvSpPr>
          <p:cNvPr id="173" name="Google Shape;173;p4"/>
          <p:cNvSpPr txBox="1"/>
          <p:nvPr/>
        </p:nvSpPr>
        <p:spPr>
          <a:xfrm>
            <a:off x="3487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Scale</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Developers dream of being the next unicorn… If apps, products, or services are built on our APIs they want them in all relevant markets and networks globally.</a:t>
            </a:r>
            <a:endParaRPr>
              <a:solidFill>
                <a:schemeClr val="dk2"/>
              </a:solidFill>
            </a:endParaRPr>
          </a:p>
          <a:p>
            <a:pPr marL="0" marR="0" lvl="0" indent="0" algn="ctr" rtl="0">
              <a:lnSpc>
                <a:spcPct val="104000"/>
              </a:lnSpc>
              <a:spcBef>
                <a:spcPts val="1200"/>
              </a:spcBef>
              <a:spcAft>
                <a:spcPts val="0"/>
              </a:spcAft>
              <a:buClr>
                <a:srgbClr val="004750"/>
              </a:buClr>
              <a:buSzPts val="1200"/>
              <a:buFont typeface="Montserrat Light"/>
              <a:buNone/>
            </a:pPr>
            <a:endParaRPr sz="1200">
              <a:solidFill>
                <a:schemeClr val="dk2"/>
              </a:solidFill>
              <a:latin typeface="Montserrat Light"/>
              <a:ea typeface="Montserrat Light"/>
              <a:cs typeface="Montserrat Light"/>
              <a:sym typeface="Montserrat Light"/>
            </a:endParaRPr>
          </a:p>
        </p:txBody>
      </p:sp>
      <p:pic>
        <p:nvPicPr>
          <p:cNvPr id="174" name="Google Shape;174;p4" descr="Unicorn with solid fill"/>
          <p:cNvPicPr preferRelativeResize="0"/>
          <p:nvPr/>
        </p:nvPicPr>
        <p:blipFill rotWithShape="1">
          <a:blip r:embed="rId4">
            <a:alphaModFix/>
          </a:blip>
          <a:srcRect/>
          <a:stretch/>
        </p:blipFill>
        <p:spPr>
          <a:xfrm>
            <a:off x="634940" y="1789030"/>
            <a:ext cx="1482554" cy="1482554"/>
          </a:xfrm>
          <a:prstGeom prst="rect">
            <a:avLst/>
          </a:prstGeom>
          <a:noFill/>
          <a:ln>
            <a:noFill/>
          </a:ln>
        </p:spPr>
      </p:pic>
      <p:pic>
        <p:nvPicPr>
          <p:cNvPr id="175" name="Google Shape;175;p4" descr="Earth globe: Africa and Europe with solid fill"/>
          <p:cNvPicPr preferRelativeResize="0"/>
          <p:nvPr/>
        </p:nvPicPr>
        <p:blipFill rotWithShape="1">
          <a:blip r:embed="rId5">
            <a:alphaModFix/>
          </a:blip>
          <a:srcRect/>
          <a:stretch/>
        </p:blipFill>
        <p:spPr>
          <a:xfrm>
            <a:off x="2758447" y="1789030"/>
            <a:ext cx="1482554" cy="1482554"/>
          </a:xfrm>
          <a:prstGeom prst="rect">
            <a:avLst/>
          </a:prstGeom>
          <a:noFill/>
          <a:ln>
            <a:noFill/>
          </a:ln>
        </p:spPr>
      </p:pic>
      <p:sp>
        <p:nvSpPr>
          <p:cNvPr id="176" name="Google Shape;176;p4"/>
          <p:cNvSpPr txBox="1"/>
          <p:nvPr/>
        </p:nvSpPr>
        <p:spPr>
          <a:xfrm>
            <a:off x="69575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Accessibility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We go to the developers where they are so the project is open sourced in the Linux Foundation.  Allowing API users to work directly with CSPs creating the service.</a:t>
            </a:r>
            <a:endParaRPr>
              <a:solidFill>
                <a:schemeClr val="dk2"/>
              </a:solidFill>
            </a:endParaRPr>
          </a:p>
        </p:txBody>
      </p:sp>
      <p:pic>
        <p:nvPicPr>
          <p:cNvPr id="177" name="Google Shape;177;p4" descr="Questions with solid fill"/>
          <p:cNvPicPr preferRelativeResize="0"/>
          <p:nvPr/>
        </p:nvPicPr>
        <p:blipFill rotWithShape="1">
          <a:blip r:embed="rId6">
            <a:alphaModFix/>
          </a:blip>
          <a:srcRect/>
          <a:stretch/>
        </p:blipFill>
        <p:spPr>
          <a:xfrm>
            <a:off x="7060562" y="1789030"/>
            <a:ext cx="1482547" cy="1482547"/>
          </a:xfrm>
          <a:prstGeom prst="rect">
            <a:avLst/>
          </a:prstGeom>
          <a:noFill/>
          <a:ln>
            <a:noFill/>
          </a:ln>
        </p:spPr>
      </p:pic>
      <p:sp>
        <p:nvSpPr>
          <p:cNvPr id="178" name="Google Shape;178;p4"/>
          <p:cNvSpPr txBox="1"/>
          <p:nvPr/>
        </p:nvSpPr>
        <p:spPr>
          <a:xfrm>
            <a:off x="9089020" y="3525398"/>
            <a:ext cx="2117178" cy="2662792"/>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Demand Driven</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We develop the APIs and design it in the way our customers need it. The demand is collected from organizations like GSMA OPAG but also from customers directly.</a:t>
            </a:r>
            <a:endParaRPr>
              <a:solidFill>
                <a:schemeClr val="dk2"/>
              </a:solidFill>
            </a:endParaRPr>
          </a:p>
        </p:txBody>
      </p:sp>
      <p:cxnSp>
        <p:nvCxnSpPr>
          <p:cNvPr id="179" name="Google Shape;179;p4"/>
          <p:cNvCxnSpPr/>
          <p:nvPr/>
        </p:nvCxnSpPr>
        <p:spPr>
          <a:xfrm>
            <a:off x="9170807" y="3899972"/>
            <a:ext cx="1953600" cy="0"/>
          </a:xfrm>
          <a:prstGeom prst="straightConnector1">
            <a:avLst/>
          </a:prstGeom>
          <a:noFill/>
          <a:ln w="9525" cap="flat" cmpd="sng">
            <a:solidFill>
              <a:srgbClr val="3A9BF3"/>
            </a:solidFill>
            <a:prstDash val="solid"/>
            <a:round/>
            <a:headEnd type="none" w="sm" len="sm"/>
            <a:tailEnd type="none" w="sm" len="sm"/>
          </a:ln>
        </p:spPr>
      </p:cxnSp>
      <p:pic>
        <p:nvPicPr>
          <p:cNvPr id="180" name="Google Shape;180;p4" descr="Prost mit einfarbiger Füllung"/>
          <p:cNvPicPr preferRelativeResize="0"/>
          <p:nvPr/>
        </p:nvPicPr>
        <p:blipFill rotWithShape="1">
          <a:blip r:embed="rId7">
            <a:alphaModFix/>
          </a:blip>
          <a:srcRect/>
          <a:stretch/>
        </p:blipFill>
        <p:spPr>
          <a:xfrm>
            <a:off x="9390678" y="1829853"/>
            <a:ext cx="1482546" cy="1482546"/>
          </a:xfrm>
          <a:prstGeom prst="rect">
            <a:avLst/>
          </a:prstGeom>
          <a:noFill/>
          <a:ln>
            <a:noFill/>
          </a:ln>
        </p:spPr>
      </p:pic>
      <p:cxnSp>
        <p:nvCxnSpPr>
          <p:cNvPr id="181" name="Google Shape;181;p4"/>
          <p:cNvCxnSpPr/>
          <p:nvPr/>
        </p:nvCxnSpPr>
        <p:spPr>
          <a:xfrm>
            <a:off x="6957419"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2" name="Google Shape;182;p4"/>
          <p:cNvCxnSpPr/>
          <p:nvPr/>
        </p:nvCxnSpPr>
        <p:spPr>
          <a:xfrm>
            <a:off x="4754532"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3" name="Google Shape;183;p4"/>
          <p:cNvCxnSpPr/>
          <p:nvPr/>
        </p:nvCxnSpPr>
        <p:spPr>
          <a:xfrm>
            <a:off x="2546282"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4" name="Google Shape;184;p4"/>
          <p:cNvCxnSpPr/>
          <p:nvPr/>
        </p:nvCxnSpPr>
        <p:spPr>
          <a:xfrm>
            <a:off x="348582" y="3899972"/>
            <a:ext cx="1953600" cy="0"/>
          </a:xfrm>
          <a:prstGeom prst="straightConnector1">
            <a:avLst/>
          </a:prstGeom>
          <a:noFill/>
          <a:ln w="9525" cap="flat" cmpd="sng">
            <a:solidFill>
              <a:srgbClr val="3A9BF3"/>
            </a:solidFill>
            <a:prstDash val="solid"/>
            <a:round/>
            <a:headEnd type="none" w="sm" len="sm"/>
            <a:tailEnd type="none" w="sm" len="sm"/>
          </a:ln>
        </p:spPr>
      </p:cxnSp>
      <p:sp>
        <p:nvSpPr>
          <p:cNvPr id="185" name="Google Shape;185;p4"/>
          <p:cNvSpPr txBox="1"/>
          <p:nvPr/>
        </p:nvSpPr>
        <p:spPr>
          <a:xfrm>
            <a:off x="47545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Simplicity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Telco networks are complex, and every network is different…. Developers want simple, intent-based APIs.</a:t>
            </a:r>
            <a:endParaRPr>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4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 to implement</a:t>
            </a:r>
            <a:br>
              <a:rPr lang="en-US"/>
            </a:br>
            <a:r>
              <a:rPr lang="en-US"/>
              <a:t>CAMARA APIs in their networks</a:t>
            </a:r>
            <a:endParaRPr/>
          </a:p>
        </p:txBody>
      </p:sp>
      <p:sp>
        <p:nvSpPr>
          <p:cNvPr id="1026" name="Google Shape;1026;p40"/>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dirty="0">
                <a:latin typeface="Montserrat Medium"/>
                <a:ea typeface="Montserrat Medium"/>
                <a:cs typeface="Montserrat Medium"/>
                <a:sym typeface="Montserrat Medium"/>
              </a:rPr>
              <a:t>Operators have made high investments </a:t>
            </a:r>
            <a:r>
              <a:rPr lang="en-US" sz="2000" dirty="0"/>
              <a:t>in</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Spectrum </a:t>
            </a:r>
            <a:r>
              <a:rPr lang="en-US" sz="2000" dirty="0" err="1"/>
              <a:t>licences</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Infrastructure (cell towers, </a:t>
            </a:r>
            <a:r>
              <a:rPr lang="en-US" sz="2000" dirty="0" err="1"/>
              <a:t>fibre</a:t>
            </a:r>
            <a:r>
              <a:rPr lang="en-US" sz="2000" dirty="0"/>
              <a:t>)</a:t>
            </a:r>
            <a:endParaRPr sz="2000" dirty="0"/>
          </a:p>
          <a:p>
            <a:pPr marL="0" lvl="0" indent="0" algn="l" rtl="0">
              <a:lnSpc>
                <a:spcPct val="104000"/>
              </a:lnSpc>
              <a:spcBef>
                <a:spcPts val="1200"/>
              </a:spcBef>
              <a:spcAft>
                <a:spcPts val="0"/>
              </a:spcAft>
              <a:buClr>
                <a:schemeClr val="dk2"/>
              </a:buClr>
              <a:buSzPts val="1500"/>
              <a:buNone/>
            </a:pPr>
            <a:r>
              <a:rPr lang="en-US" sz="2000" dirty="0">
                <a:latin typeface="Montserrat Medium"/>
                <a:ea typeface="Montserrat Medium"/>
                <a:cs typeface="Montserrat Medium"/>
                <a:sym typeface="Montserrat Medium"/>
              </a:rPr>
              <a:t>Operators haven‘t been successful </a:t>
            </a:r>
            <a:r>
              <a:rPr lang="en-US" sz="2000" dirty="0"/>
              <a:t>in </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Increasing prices for connectivity contracts</a:t>
            </a:r>
            <a:endParaRPr sz="2000" dirty="0"/>
          </a:p>
          <a:p>
            <a:pPr marL="0" lvl="0" indent="0" algn="l" rtl="0">
              <a:lnSpc>
                <a:spcPct val="104000"/>
              </a:lnSpc>
              <a:spcBef>
                <a:spcPts val="1200"/>
              </a:spcBef>
              <a:spcAft>
                <a:spcPts val="0"/>
              </a:spcAft>
              <a:buNone/>
            </a:pPr>
            <a:endParaRPr sz="100" dirty="0"/>
          </a:p>
          <a:p>
            <a:pPr marL="0" lvl="0" indent="0" algn="l" rtl="0">
              <a:lnSpc>
                <a:spcPct val="104000"/>
              </a:lnSpc>
              <a:spcBef>
                <a:spcPts val="1200"/>
              </a:spcBef>
              <a:spcAft>
                <a:spcPts val="0"/>
              </a:spcAft>
              <a:buClr>
                <a:schemeClr val="accent2"/>
              </a:buClr>
              <a:buSzPts val="1500"/>
              <a:buNone/>
            </a:pPr>
            <a:r>
              <a:rPr lang="en-US" sz="2000" b="1" dirty="0">
                <a:solidFill>
                  <a:schemeClr val="accent2"/>
                </a:solidFill>
              </a:rPr>
              <a:t>CAMARA APIs open a possibility</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To monetize the high investments</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To improve customer experience</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For market positioning</a:t>
            </a:r>
            <a:endParaRPr sz="2000" b="1" dirty="0">
              <a:solidFill>
                <a:schemeClr val="accent2"/>
              </a:solidFill>
            </a:endParaRPr>
          </a:p>
        </p:txBody>
      </p:sp>
      <p:pic>
        <p:nvPicPr>
          <p:cNvPr id="1027" name="Google Shape;1027;p40" descr="Ein Bild, das Grafiken, Clipart, Symbol, Grafikdesign enthält.&#10;&#10;Automatisch generierte Beschreibung"/>
          <p:cNvPicPr preferRelativeResize="0"/>
          <p:nvPr/>
        </p:nvPicPr>
        <p:blipFill rotWithShape="1">
          <a:blip r:embed="rId3">
            <a:alphaModFix/>
          </a:blip>
          <a:srcRect/>
          <a:stretch/>
        </p:blipFill>
        <p:spPr>
          <a:xfrm>
            <a:off x="6961437" y="2112644"/>
            <a:ext cx="3545436" cy="354543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41"/>
          <p:cNvSpPr/>
          <p:nvPr/>
        </p:nvSpPr>
        <p:spPr>
          <a:xfrm>
            <a:off x="6012175" y="1726425"/>
            <a:ext cx="5181000" cy="41124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1035" name="Google Shape;1035;p4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have operators to do to</a:t>
            </a:r>
            <a:br>
              <a:rPr lang="en-US"/>
            </a:br>
            <a:r>
              <a:rPr lang="en-US"/>
              <a:t>implement Network APIs?</a:t>
            </a:r>
            <a:endParaRPr/>
          </a:p>
        </p:txBody>
      </p:sp>
      <p:sp>
        <p:nvSpPr>
          <p:cNvPr id="1036" name="Google Shape;1036;p41"/>
          <p:cNvSpPr txBox="1">
            <a:spLocks noGrp="1"/>
          </p:cNvSpPr>
          <p:nvPr>
            <p:ph type="body" idx="1"/>
          </p:nvPr>
        </p:nvSpPr>
        <p:spPr>
          <a:xfrm>
            <a:off x="444375" y="2079075"/>
            <a:ext cx="6466200" cy="2280600"/>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Develop APIs and products based on the network capabilitites</a:t>
            </a:r>
            <a:endParaRPr sz="200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Implement an exposure infrastructure</a:t>
            </a:r>
            <a:endParaRPr sz="200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Define commercial products</a:t>
            </a:r>
            <a:endParaRPr sz="200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Sell it</a:t>
            </a:r>
            <a:endParaRPr sz="2000">
              <a:latin typeface="Montserrat Medium"/>
              <a:ea typeface="Montserrat Medium"/>
              <a:cs typeface="Montserrat Medium"/>
              <a:sym typeface="Montserrat Medium"/>
            </a:endParaRPr>
          </a:p>
        </p:txBody>
      </p:sp>
      <p:pic>
        <p:nvPicPr>
          <p:cNvPr id="1037" name="Google Shape;1037;p41" descr="Ein Bild, das Schrift, Grafiken, Grafikdesign, Screenshot enthält.&#10;&#10;Automatisch generierte Beschreibung"/>
          <p:cNvPicPr preferRelativeResize="0"/>
          <p:nvPr/>
        </p:nvPicPr>
        <p:blipFill rotWithShape="1">
          <a:blip r:embed="rId3">
            <a:alphaModFix/>
          </a:blip>
          <a:srcRect/>
          <a:stretch/>
        </p:blipFill>
        <p:spPr>
          <a:xfrm>
            <a:off x="7217926" y="2331626"/>
            <a:ext cx="2769487" cy="533186"/>
          </a:xfrm>
          <a:prstGeom prst="rect">
            <a:avLst/>
          </a:prstGeom>
          <a:noFill/>
          <a:ln>
            <a:noFill/>
          </a:ln>
        </p:spPr>
      </p:pic>
      <p:pic>
        <p:nvPicPr>
          <p:cNvPr id="1038" name="Google Shape;1038;p41"/>
          <p:cNvPicPr preferRelativeResize="0"/>
          <p:nvPr/>
        </p:nvPicPr>
        <p:blipFill rotWithShape="1">
          <a:blip r:embed="rId4">
            <a:alphaModFix/>
          </a:blip>
          <a:srcRect/>
          <a:stretch/>
        </p:blipFill>
        <p:spPr>
          <a:xfrm>
            <a:off x="7217922" y="4568923"/>
            <a:ext cx="2769491" cy="664678"/>
          </a:xfrm>
          <a:prstGeom prst="rect">
            <a:avLst/>
          </a:prstGeom>
          <a:noFill/>
          <a:ln>
            <a:noFill/>
          </a:ln>
        </p:spPr>
      </p:pic>
      <p:grpSp>
        <p:nvGrpSpPr>
          <p:cNvPr id="1039" name="Google Shape;1039;p41"/>
          <p:cNvGrpSpPr/>
          <p:nvPr/>
        </p:nvGrpSpPr>
        <p:grpSpPr>
          <a:xfrm>
            <a:off x="7278100" y="3305544"/>
            <a:ext cx="2649616" cy="946355"/>
            <a:chOff x="8401741" y="3522259"/>
            <a:chExt cx="1935722" cy="691376"/>
          </a:xfrm>
        </p:grpSpPr>
        <p:pic>
          <p:nvPicPr>
            <p:cNvPr id="1040" name="Google Shape;1040;p41" descr="Ein Bild, das Text, ClipArt enthält.&#10;&#10;Automatisch generierte Beschreibung"/>
            <p:cNvPicPr preferRelativeResize="0"/>
            <p:nvPr/>
          </p:nvPicPr>
          <p:blipFill rotWithShape="1">
            <a:blip r:embed="rId5">
              <a:alphaModFix/>
            </a:blip>
            <a:srcRect/>
            <a:stretch/>
          </p:blipFill>
          <p:spPr>
            <a:xfrm>
              <a:off x="8401741" y="3522259"/>
              <a:ext cx="1935722" cy="302513"/>
            </a:xfrm>
            <a:prstGeom prst="rect">
              <a:avLst/>
            </a:prstGeom>
            <a:noFill/>
            <a:ln>
              <a:noFill/>
            </a:ln>
          </p:spPr>
        </p:pic>
        <p:pic>
          <p:nvPicPr>
            <p:cNvPr id="1041" name="Google Shape;1041;p41"/>
            <p:cNvPicPr preferRelativeResize="0"/>
            <p:nvPr/>
          </p:nvPicPr>
          <p:blipFill rotWithShape="1">
            <a:blip r:embed="rId6">
              <a:alphaModFix/>
            </a:blip>
            <a:srcRect/>
            <a:stretch/>
          </p:blipFill>
          <p:spPr>
            <a:xfrm>
              <a:off x="8401741" y="3884927"/>
              <a:ext cx="1935722" cy="328708"/>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4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have operators to do to</a:t>
            </a:r>
            <a:br>
              <a:rPr lang="en-US"/>
            </a:br>
            <a:r>
              <a:rPr lang="en-US"/>
              <a:t>implement Network APIs?</a:t>
            </a:r>
            <a:endParaRPr/>
          </a:p>
        </p:txBody>
      </p:sp>
      <p:cxnSp>
        <p:nvCxnSpPr>
          <p:cNvPr id="1049" name="Google Shape;1049;p42"/>
          <p:cNvCxnSpPr/>
          <p:nvPr/>
        </p:nvCxnSpPr>
        <p:spPr>
          <a:xfrm>
            <a:off x="2725155" y="3750435"/>
            <a:ext cx="0" cy="324000"/>
          </a:xfrm>
          <a:prstGeom prst="straightConnector1">
            <a:avLst/>
          </a:prstGeom>
          <a:noFill/>
          <a:ln w="19050" cap="flat" cmpd="sng">
            <a:solidFill>
              <a:srgbClr val="FF0000"/>
            </a:solidFill>
            <a:prstDash val="solid"/>
            <a:round/>
            <a:headEnd type="none" w="sm" len="sm"/>
            <a:tailEnd type="none" w="sm" len="sm"/>
          </a:ln>
        </p:spPr>
      </p:cxnSp>
      <p:sp>
        <p:nvSpPr>
          <p:cNvPr id="1050" name="Google Shape;1050;p42"/>
          <p:cNvSpPr/>
          <p:nvPr/>
        </p:nvSpPr>
        <p:spPr>
          <a:xfrm>
            <a:off x="430668" y="5470453"/>
            <a:ext cx="6972588" cy="709198"/>
          </a:xfrm>
          <a:prstGeom prst="roundRect">
            <a:avLst>
              <a:gd name="adj" fmla="val 16667"/>
            </a:avLst>
          </a:prstGeom>
          <a:solidFill>
            <a:srgbClr val="FFFFFF"/>
          </a:solidFill>
          <a:ln w="12700" cap="flat" cmpd="sng">
            <a:solidFill>
              <a:schemeClr val="accent3"/>
            </a:solidFill>
            <a:prstDash val="solid"/>
            <a:round/>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chemeClr val="accent3"/>
              </a:buClr>
              <a:buSzPts val="1400"/>
              <a:buFont typeface="Montserrat Light"/>
              <a:buNone/>
            </a:pPr>
            <a:r>
              <a:rPr lang="en-US" sz="1400" b="1" i="0" u="none" strike="noStrike" cap="none">
                <a:solidFill>
                  <a:schemeClr val="accent3"/>
                </a:solidFill>
                <a:latin typeface="Montserrat Light"/>
                <a:ea typeface="Montserrat Light"/>
                <a:cs typeface="Montserrat Light"/>
                <a:sym typeface="Montserrat Light"/>
              </a:rPr>
              <a:t>Network / Backend </a:t>
            </a:r>
            <a:endParaRPr/>
          </a:p>
        </p:txBody>
      </p:sp>
      <p:sp>
        <p:nvSpPr>
          <p:cNvPr id="1051" name="Google Shape;1051;p42"/>
          <p:cNvSpPr/>
          <p:nvPr/>
        </p:nvSpPr>
        <p:spPr>
          <a:xfrm>
            <a:off x="6061945" y="5771883"/>
            <a:ext cx="1274725" cy="366143"/>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Cloud Capabilities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52" name="Google Shape;1052;p42"/>
          <p:cNvSpPr/>
          <p:nvPr/>
        </p:nvSpPr>
        <p:spPr>
          <a:xfrm>
            <a:off x="475492" y="5761822"/>
            <a:ext cx="1886708" cy="367878"/>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i="0" u="none" strike="noStrike" cap="none">
                <a:solidFill>
                  <a:schemeClr val="accent3"/>
                </a:solidFill>
                <a:latin typeface="Montserrat Light"/>
                <a:ea typeface="Montserrat Light"/>
                <a:cs typeface="Montserrat Light"/>
                <a:sym typeface="Montserrat Light"/>
              </a:rPr>
              <a:t>Mobile Network </a:t>
            </a:r>
            <a:r>
              <a:rPr lang="en-US" sz="1050" b="1">
                <a:solidFill>
                  <a:schemeClr val="accent3"/>
                </a:solidFill>
                <a:latin typeface="Montserrat Light"/>
                <a:ea typeface="Montserrat Light"/>
                <a:cs typeface="Montserrat Light"/>
                <a:sym typeface="Montserrat Light"/>
              </a:rPr>
              <a:t>C</a:t>
            </a:r>
            <a:r>
              <a:rPr lang="en-US" sz="1050" b="1" i="0" u="none" strike="noStrike" cap="none">
                <a:solidFill>
                  <a:schemeClr val="accent3"/>
                </a:solidFill>
                <a:latin typeface="Montserrat Light"/>
                <a:ea typeface="Montserrat Light"/>
                <a:cs typeface="Montserrat Light"/>
                <a:sym typeface="Montserrat Light"/>
              </a:rPr>
              <a:t>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53" name="Google Shape;1053;p42"/>
          <p:cNvSpPr/>
          <p:nvPr/>
        </p:nvSpPr>
        <p:spPr>
          <a:xfrm>
            <a:off x="4179559" y="3302835"/>
            <a:ext cx="193030" cy="172794"/>
          </a:xfrm>
          <a:prstGeom prst="rect">
            <a:avLst/>
          </a:prstGeom>
          <a:solidFill>
            <a:schemeClr val="dk2"/>
          </a:solidFill>
          <a:ln>
            <a:noFill/>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lt1"/>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1054" name="Google Shape;1054;p42"/>
          <p:cNvSpPr/>
          <p:nvPr/>
        </p:nvSpPr>
        <p:spPr>
          <a:xfrm>
            <a:off x="430669" y="2805662"/>
            <a:ext cx="3285737" cy="933751"/>
          </a:xfrm>
          <a:prstGeom prst="roundRect">
            <a:avLst>
              <a:gd name="adj" fmla="val 16667"/>
            </a:avLst>
          </a:prstGeom>
          <a:solidFill>
            <a:srgbClr val="FFFFFF"/>
          </a:solidFill>
          <a:ln w="1270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Wholesale</a:t>
            </a:r>
            <a:r>
              <a:rPr lang="en-US" sz="1400" b="0" i="0" u="none" strike="noStrike" cap="none">
                <a:solidFill>
                  <a:schemeClr val="dk1"/>
                </a:solidFill>
                <a:latin typeface="Montserrat Light"/>
                <a:ea typeface="Montserrat Light"/>
                <a:cs typeface="Montserrat Light"/>
                <a:sym typeface="Montserrat Light"/>
              </a:rPr>
              <a:t> </a:t>
            </a:r>
            <a:endParaRPr sz="1400" b="0" i="0" u="none" strike="noStrike" cap="none">
              <a:solidFill>
                <a:schemeClr val="dk1"/>
              </a:solidFill>
              <a:latin typeface="Montserrat Light"/>
              <a:ea typeface="Montserrat Light"/>
              <a:cs typeface="Montserrat Light"/>
              <a:sym typeface="Montserrat Light"/>
            </a:endParaRPr>
          </a:p>
          <a:p>
            <a:pPr marL="0" marR="0" lvl="0" indent="0" algn="ctr" rtl="0">
              <a:lnSpc>
                <a:spcPct val="100000"/>
              </a:lnSpc>
              <a:spcBef>
                <a:spcPts val="0"/>
              </a:spcBef>
              <a:spcAft>
                <a:spcPts val="0"/>
              </a:spcAft>
              <a:buClr>
                <a:schemeClr val="dk1"/>
              </a:buClr>
              <a:buSzPts val="1400"/>
              <a:buFont typeface="Montserrat Light"/>
              <a:buNone/>
            </a:pPr>
            <a:r>
              <a:rPr lang="en-US" sz="1200" b="0" i="0" u="none" strike="noStrike" cap="none">
                <a:solidFill>
                  <a:schemeClr val="dk1"/>
                </a:solidFill>
                <a:latin typeface="Montserrat Light"/>
                <a:ea typeface="Montserrat Light"/>
                <a:cs typeface="Montserrat Light"/>
                <a:sym typeface="Montserrat Light"/>
              </a:rPr>
              <a:t>(Aggregators, Hyperscaler, SIs, ISVs)</a:t>
            </a:r>
            <a:endParaRPr sz="1500" b="0" i="0" u="none" strike="noStrike" cap="none">
              <a:solidFill>
                <a:schemeClr val="dk1"/>
              </a:solidFill>
              <a:latin typeface="Montserrat Light"/>
              <a:ea typeface="Montserrat Light"/>
              <a:cs typeface="Montserrat Light"/>
              <a:sym typeface="Montserrat Light"/>
            </a:endParaRPr>
          </a:p>
        </p:txBody>
      </p:sp>
      <p:sp>
        <p:nvSpPr>
          <p:cNvPr id="1055" name="Google Shape;1055;p42"/>
          <p:cNvSpPr/>
          <p:nvPr/>
        </p:nvSpPr>
        <p:spPr>
          <a:xfrm>
            <a:off x="2758610" y="4902143"/>
            <a:ext cx="3651314" cy="440051"/>
          </a:xfrm>
          <a:prstGeom prst="roundRect">
            <a:avLst>
              <a:gd name="adj" fmla="val 16667"/>
            </a:avLst>
          </a:prstGeom>
          <a:solidFill>
            <a:srgbClr val="FFFFFF"/>
          </a:solidFill>
          <a:ln w="12700" cap="flat" cmpd="sng">
            <a:solidFill>
              <a:schemeClr val="accent3"/>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accent3"/>
              </a:buClr>
              <a:buSzPts val="1400"/>
              <a:buFont typeface="Montserrat Light"/>
              <a:buNone/>
            </a:pPr>
            <a:r>
              <a:rPr lang="en-US" sz="1400" b="1" i="0" u="none" strike="noStrike" cap="none">
                <a:solidFill>
                  <a:schemeClr val="accent3"/>
                </a:solidFill>
                <a:latin typeface="Montserrat Light"/>
                <a:ea typeface="Montserrat Light"/>
                <a:cs typeface="Montserrat Light"/>
                <a:sym typeface="Montserrat Light"/>
              </a:rPr>
              <a:t>Internal API-Gateways</a:t>
            </a:r>
            <a:endParaRPr sz="1400" b="0" i="0" u="none" strike="noStrike" cap="none">
              <a:solidFill>
                <a:schemeClr val="accent3"/>
              </a:solidFill>
              <a:latin typeface="Montserrat Light"/>
              <a:ea typeface="Montserrat Light"/>
              <a:cs typeface="Montserrat Light"/>
              <a:sym typeface="Montserrat Light"/>
            </a:endParaRPr>
          </a:p>
        </p:txBody>
      </p:sp>
      <p:sp>
        <p:nvSpPr>
          <p:cNvPr id="1056" name="Google Shape;1056;p42"/>
          <p:cNvSpPr/>
          <p:nvPr/>
        </p:nvSpPr>
        <p:spPr>
          <a:xfrm>
            <a:off x="3977980" y="2812821"/>
            <a:ext cx="3390600" cy="933900"/>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72000" tIns="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Telco </a:t>
            </a:r>
            <a:r>
              <a:rPr lang="en-US" b="1">
                <a:solidFill>
                  <a:schemeClr val="dk1"/>
                </a:solidFill>
                <a:latin typeface="Montserrat Light"/>
                <a:ea typeface="Montserrat Light"/>
                <a:cs typeface="Montserrat Light"/>
                <a:sym typeface="Montserrat Light"/>
              </a:rPr>
              <a:t>P</a:t>
            </a:r>
            <a:r>
              <a:rPr lang="en-US" sz="1400" b="1" i="0" u="none" strike="noStrike" cap="none">
                <a:solidFill>
                  <a:schemeClr val="dk1"/>
                </a:solidFill>
                <a:latin typeface="Montserrat Light"/>
                <a:ea typeface="Montserrat Light"/>
                <a:cs typeface="Montserrat Light"/>
                <a:sym typeface="Montserrat Light"/>
              </a:rPr>
              <a:t>ortal </a:t>
            </a:r>
            <a:endParaRPr sz="1400" b="1" i="0" u="none" strike="noStrike" cap="none">
              <a:solidFill>
                <a:schemeClr val="dk1"/>
              </a:solidFill>
              <a:latin typeface="Montserrat Light"/>
              <a:ea typeface="Montserrat Light"/>
              <a:cs typeface="Montserrat Light"/>
              <a:sym typeface="Montserrat Light"/>
            </a:endParaRPr>
          </a:p>
          <a:p>
            <a:pPr marL="0" marR="0" lvl="0" indent="0" algn="ctr" rtl="0">
              <a:lnSpc>
                <a:spcPct val="100000"/>
              </a:lnSpc>
              <a:spcBef>
                <a:spcPts val="0"/>
              </a:spcBef>
              <a:spcAft>
                <a:spcPts val="0"/>
              </a:spcAft>
              <a:buClr>
                <a:schemeClr val="dk1"/>
              </a:buClr>
              <a:buSzPts val="1400"/>
              <a:buFont typeface="Montserrat Light"/>
              <a:buNone/>
            </a:pPr>
            <a:r>
              <a:rPr lang="en-US" sz="1200" i="0" u="none" strike="noStrike" cap="none">
                <a:solidFill>
                  <a:schemeClr val="dk1"/>
                </a:solidFill>
                <a:latin typeface="Montserrat Light"/>
                <a:ea typeface="Montserrat Light"/>
                <a:cs typeface="Montserrat Light"/>
                <a:sym typeface="Montserrat Light"/>
              </a:rPr>
              <a:t>(Enterprise Customers)</a:t>
            </a:r>
            <a:endParaRPr sz="1500"/>
          </a:p>
        </p:txBody>
      </p:sp>
      <p:cxnSp>
        <p:nvCxnSpPr>
          <p:cNvPr id="1057" name="Google Shape;1057;p42"/>
          <p:cNvCxnSpPr/>
          <p:nvPr/>
        </p:nvCxnSpPr>
        <p:spPr>
          <a:xfrm rot="10800000">
            <a:off x="4689553" y="4505046"/>
            <a:ext cx="0" cy="397097"/>
          </a:xfrm>
          <a:prstGeom prst="straightConnector1">
            <a:avLst/>
          </a:prstGeom>
          <a:noFill/>
          <a:ln w="19050" cap="flat" cmpd="sng">
            <a:solidFill>
              <a:schemeClr val="accent2"/>
            </a:solidFill>
            <a:prstDash val="solid"/>
            <a:round/>
            <a:headEnd type="none" w="sm" len="sm"/>
            <a:tailEnd type="none" w="sm" len="sm"/>
          </a:ln>
        </p:spPr>
      </p:cxnSp>
      <p:sp>
        <p:nvSpPr>
          <p:cNvPr id="1058" name="Google Shape;1058;p42"/>
          <p:cNvSpPr/>
          <p:nvPr/>
        </p:nvSpPr>
        <p:spPr>
          <a:xfrm>
            <a:off x="430668" y="4064995"/>
            <a:ext cx="6972588" cy="440051"/>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Service Exposure Platform (SEP)</a:t>
            </a:r>
            <a:endParaRPr/>
          </a:p>
        </p:txBody>
      </p:sp>
      <p:cxnSp>
        <p:nvCxnSpPr>
          <p:cNvPr id="1059" name="Google Shape;1059;p42"/>
          <p:cNvCxnSpPr/>
          <p:nvPr/>
        </p:nvCxnSpPr>
        <p:spPr>
          <a:xfrm>
            <a:off x="5899523" y="3750435"/>
            <a:ext cx="0" cy="324000"/>
          </a:xfrm>
          <a:prstGeom prst="straightConnector1">
            <a:avLst/>
          </a:prstGeom>
          <a:noFill/>
          <a:ln w="19050" cap="flat" cmpd="sng">
            <a:solidFill>
              <a:srgbClr val="FF0000"/>
            </a:solidFill>
            <a:prstDash val="solid"/>
            <a:round/>
            <a:headEnd type="none" w="sm" len="sm"/>
            <a:tailEnd type="none" w="sm" len="sm"/>
          </a:ln>
        </p:spPr>
      </p:cxnSp>
      <p:sp>
        <p:nvSpPr>
          <p:cNvPr id="1060" name="Google Shape;1060;p42"/>
          <p:cNvSpPr/>
          <p:nvPr/>
        </p:nvSpPr>
        <p:spPr>
          <a:xfrm>
            <a:off x="2524623" y="5760266"/>
            <a:ext cx="1886708" cy="367878"/>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Fixed Line </a:t>
            </a:r>
            <a:r>
              <a:rPr lang="en-US" sz="1050" b="1" i="0" u="none" strike="noStrike" cap="none">
                <a:solidFill>
                  <a:schemeClr val="accent3"/>
                </a:solidFill>
                <a:latin typeface="Montserrat Light"/>
                <a:ea typeface="Montserrat Light"/>
                <a:cs typeface="Montserrat Light"/>
                <a:sym typeface="Montserrat Light"/>
              </a:rPr>
              <a:t> Network </a:t>
            </a:r>
            <a:r>
              <a:rPr lang="en-US" sz="1050" b="1">
                <a:solidFill>
                  <a:schemeClr val="accent3"/>
                </a:solidFill>
                <a:latin typeface="Montserrat Light"/>
                <a:ea typeface="Montserrat Light"/>
                <a:cs typeface="Montserrat Light"/>
                <a:sym typeface="Montserrat Light"/>
              </a:rPr>
              <a:t>C</a:t>
            </a:r>
            <a:r>
              <a:rPr lang="en-US" sz="1050" b="1" i="0" u="none" strike="noStrike" cap="none">
                <a:solidFill>
                  <a:schemeClr val="accent3"/>
                </a:solidFill>
                <a:latin typeface="Montserrat Light"/>
                <a:ea typeface="Montserrat Light"/>
                <a:cs typeface="Montserrat Light"/>
                <a:sym typeface="Montserrat Light"/>
              </a:rPr>
              <a:t>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61" name="Google Shape;1061;p42"/>
          <p:cNvSpPr/>
          <p:nvPr/>
        </p:nvSpPr>
        <p:spPr>
          <a:xfrm>
            <a:off x="4573754" y="5762001"/>
            <a:ext cx="1325769" cy="366143"/>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Telco IT Capabilities</a:t>
            </a:r>
            <a:endParaRPr sz="1050" b="0" i="0" u="none" strike="noStrike" cap="none">
              <a:solidFill>
                <a:schemeClr val="accent3"/>
              </a:solidFill>
              <a:latin typeface="Montserrat Light"/>
              <a:ea typeface="Montserrat Light"/>
              <a:cs typeface="Montserrat Light"/>
              <a:sym typeface="Montserrat Light"/>
            </a:endParaRPr>
          </a:p>
        </p:txBody>
      </p:sp>
      <p:cxnSp>
        <p:nvCxnSpPr>
          <p:cNvPr id="1062" name="Google Shape;1062;p42"/>
          <p:cNvCxnSpPr/>
          <p:nvPr/>
        </p:nvCxnSpPr>
        <p:spPr>
          <a:xfrm rot="10800000">
            <a:off x="5289812" y="3746572"/>
            <a:ext cx="0" cy="331727"/>
          </a:xfrm>
          <a:prstGeom prst="straightConnector1">
            <a:avLst/>
          </a:prstGeom>
          <a:noFill/>
          <a:ln w="19050" cap="flat" cmpd="sng">
            <a:solidFill>
              <a:schemeClr val="accent2"/>
            </a:solidFill>
            <a:prstDash val="solid"/>
            <a:round/>
            <a:headEnd type="none" w="sm" len="sm"/>
            <a:tailEnd type="none" w="sm" len="sm"/>
          </a:ln>
        </p:spPr>
      </p:cxnSp>
      <p:cxnSp>
        <p:nvCxnSpPr>
          <p:cNvPr id="1063" name="Google Shape;1063;p42"/>
          <p:cNvCxnSpPr/>
          <p:nvPr/>
        </p:nvCxnSpPr>
        <p:spPr>
          <a:xfrm rot="10800000">
            <a:off x="2106154" y="3746572"/>
            <a:ext cx="0" cy="331727"/>
          </a:xfrm>
          <a:prstGeom prst="straightConnector1">
            <a:avLst/>
          </a:prstGeom>
          <a:noFill/>
          <a:ln w="19050" cap="flat" cmpd="sng">
            <a:solidFill>
              <a:schemeClr val="accent2"/>
            </a:solidFill>
            <a:prstDash val="solid"/>
            <a:round/>
            <a:headEnd type="none" w="sm" len="sm"/>
            <a:tailEnd type="none" w="sm" len="sm"/>
          </a:ln>
        </p:spPr>
      </p:cxnSp>
      <p:pic>
        <p:nvPicPr>
          <p:cNvPr id="1064" name="Google Shape;1064;p42" descr="Abzeichen mit einfarbiger Füllung"/>
          <p:cNvPicPr preferRelativeResize="0"/>
          <p:nvPr/>
        </p:nvPicPr>
        <p:blipFill rotWithShape="1">
          <a:blip r:embed="rId3">
            <a:alphaModFix/>
          </a:blip>
          <a:srcRect/>
          <a:stretch/>
        </p:blipFill>
        <p:spPr>
          <a:xfrm>
            <a:off x="5583255" y="2538817"/>
            <a:ext cx="180000" cy="180000"/>
          </a:xfrm>
          <a:prstGeom prst="rect">
            <a:avLst/>
          </a:prstGeom>
          <a:noFill/>
          <a:ln>
            <a:noFill/>
          </a:ln>
        </p:spPr>
      </p:pic>
      <p:pic>
        <p:nvPicPr>
          <p:cNvPr id="1065" name="Google Shape;1065;p42" descr="Marke 5 mit einfarbiger Füllung"/>
          <p:cNvPicPr preferRelativeResize="0"/>
          <p:nvPr/>
        </p:nvPicPr>
        <p:blipFill rotWithShape="1">
          <a:blip r:embed="rId4">
            <a:alphaModFix/>
          </a:blip>
          <a:srcRect/>
          <a:stretch/>
        </p:blipFill>
        <p:spPr>
          <a:xfrm>
            <a:off x="5516308" y="4613594"/>
            <a:ext cx="180000" cy="180000"/>
          </a:xfrm>
          <a:prstGeom prst="rect">
            <a:avLst/>
          </a:prstGeom>
          <a:noFill/>
          <a:ln>
            <a:noFill/>
          </a:ln>
        </p:spPr>
      </p:pic>
      <p:pic>
        <p:nvPicPr>
          <p:cNvPr id="1066" name="Google Shape;1066;p42" descr="Marke 1 mit einfarbiger Füllung"/>
          <p:cNvPicPr preferRelativeResize="0"/>
          <p:nvPr/>
        </p:nvPicPr>
        <p:blipFill rotWithShape="1">
          <a:blip r:embed="rId5">
            <a:alphaModFix/>
          </a:blip>
          <a:srcRect/>
          <a:stretch/>
        </p:blipFill>
        <p:spPr>
          <a:xfrm>
            <a:off x="5975518" y="3822435"/>
            <a:ext cx="180000" cy="180000"/>
          </a:xfrm>
          <a:prstGeom prst="rect">
            <a:avLst/>
          </a:prstGeom>
          <a:noFill/>
          <a:ln>
            <a:noFill/>
          </a:ln>
        </p:spPr>
      </p:pic>
      <p:pic>
        <p:nvPicPr>
          <p:cNvPr id="1067" name="Google Shape;1067;p42" descr="Marke 1 mit einfarbiger Füllung"/>
          <p:cNvPicPr preferRelativeResize="0"/>
          <p:nvPr/>
        </p:nvPicPr>
        <p:blipFill rotWithShape="1">
          <a:blip r:embed="rId5">
            <a:alphaModFix/>
          </a:blip>
          <a:srcRect/>
          <a:stretch/>
        </p:blipFill>
        <p:spPr>
          <a:xfrm>
            <a:off x="2798529" y="3822435"/>
            <a:ext cx="180000" cy="180000"/>
          </a:xfrm>
          <a:prstGeom prst="rect">
            <a:avLst/>
          </a:prstGeom>
          <a:noFill/>
          <a:ln>
            <a:noFill/>
          </a:ln>
        </p:spPr>
      </p:pic>
      <p:sp>
        <p:nvSpPr>
          <p:cNvPr id="1068" name="Google Shape;1068;p42"/>
          <p:cNvSpPr/>
          <p:nvPr/>
        </p:nvSpPr>
        <p:spPr>
          <a:xfrm>
            <a:off x="459097" y="2015038"/>
            <a:ext cx="6972588" cy="440051"/>
          </a:xfrm>
          <a:prstGeom prst="roundRect">
            <a:avLst>
              <a:gd name="adj" fmla="val 16667"/>
            </a:avLst>
          </a:prstGeom>
          <a:solidFill>
            <a:srgbClr val="FFFFFF"/>
          </a:solidFill>
          <a:ln w="19050" cap="flat" cmpd="sng">
            <a:solidFill>
              <a:srgbClr val="BFBFBF"/>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Customer</a:t>
            </a:r>
            <a:endParaRPr/>
          </a:p>
        </p:txBody>
      </p:sp>
      <p:pic>
        <p:nvPicPr>
          <p:cNvPr id="1069" name="Google Shape;1069;p42" descr="Abzeichen mit einfarbiger Füllung"/>
          <p:cNvPicPr preferRelativeResize="0"/>
          <p:nvPr/>
        </p:nvPicPr>
        <p:blipFill rotWithShape="1">
          <a:blip r:embed="rId3">
            <a:alphaModFix/>
          </a:blip>
          <a:srcRect/>
          <a:stretch/>
        </p:blipFill>
        <p:spPr>
          <a:xfrm>
            <a:off x="2016154" y="2538817"/>
            <a:ext cx="180000" cy="180000"/>
          </a:xfrm>
          <a:prstGeom prst="rect">
            <a:avLst/>
          </a:prstGeom>
          <a:noFill/>
          <a:ln>
            <a:noFill/>
          </a:ln>
        </p:spPr>
      </p:pic>
      <p:pic>
        <p:nvPicPr>
          <p:cNvPr id="1070" name="Google Shape;1070;p42" descr="Abzeichen mit einfarbiger Füllung"/>
          <p:cNvPicPr preferRelativeResize="0"/>
          <p:nvPr/>
        </p:nvPicPr>
        <p:blipFill rotWithShape="1">
          <a:blip r:embed="rId3">
            <a:alphaModFix/>
          </a:blip>
          <a:srcRect/>
          <a:stretch/>
        </p:blipFill>
        <p:spPr>
          <a:xfrm>
            <a:off x="3029322" y="3822435"/>
            <a:ext cx="180000" cy="180000"/>
          </a:xfrm>
          <a:prstGeom prst="rect">
            <a:avLst/>
          </a:prstGeom>
          <a:noFill/>
          <a:ln>
            <a:noFill/>
          </a:ln>
        </p:spPr>
      </p:pic>
      <p:pic>
        <p:nvPicPr>
          <p:cNvPr id="1071" name="Google Shape;1071;p42" descr="Abzeichen mit einfarbiger Füllung"/>
          <p:cNvPicPr preferRelativeResize="0"/>
          <p:nvPr/>
        </p:nvPicPr>
        <p:blipFill rotWithShape="1">
          <a:blip r:embed="rId3">
            <a:alphaModFix/>
          </a:blip>
          <a:srcRect/>
          <a:stretch/>
        </p:blipFill>
        <p:spPr>
          <a:xfrm>
            <a:off x="6184316" y="3822435"/>
            <a:ext cx="180000" cy="180000"/>
          </a:xfrm>
          <a:prstGeom prst="rect">
            <a:avLst/>
          </a:prstGeom>
          <a:noFill/>
          <a:ln>
            <a:noFill/>
          </a:ln>
        </p:spPr>
      </p:pic>
      <p:pic>
        <p:nvPicPr>
          <p:cNvPr id="1072" name="Google Shape;1072;p42" descr="Marke 3 mit einfarbiger Füllung"/>
          <p:cNvPicPr preferRelativeResize="0"/>
          <p:nvPr/>
        </p:nvPicPr>
        <p:blipFill rotWithShape="1">
          <a:blip r:embed="rId6">
            <a:alphaModFix/>
          </a:blip>
          <a:srcRect/>
          <a:stretch/>
        </p:blipFill>
        <p:spPr>
          <a:xfrm>
            <a:off x="5778200" y="2538817"/>
            <a:ext cx="180000" cy="180000"/>
          </a:xfrm>
          <a:prstGeom prst="rect">
            <a:avLst/>
          </a:prstGeom>
          <a:noFill/>
          <a:ln>
            <a:noFill/>
          </a:ln>
        </p:spPr>
      </p:pic>
      <p:pic>
        <p:nvPicPr>
          <p:cNvPr id="1073" name="Google Shape;1073;p42" descr="Marke 3 mit einfarbiger Füllung"/>
          <p:cNvPicPr preferRelativeResize="0"/>
          <p:nvPr/>
        </p:nvPicPr>
        <p:blipFill rotWithShape="1">
          <a:blip r:embed="rId6">
            <a:alphaModFix/>
          </a:blip>
          <a:srcRect/>
          <a:stretch/>
        </p:blipFill>
        <p:spPr>
          <a:xfrm>
            <a:off x="2228266" y="2538817"/>
            <a:ext cx="180000" cy="180000"/>
          </a:xfrm>
          <a:prstGeom prst="rect">
            <a:avLst/>
          </a:prstGeom>
          <a:noFill/>
          <a:ln>
            <a:noFill/>
          </a:ln>
        </p:spPr>
      </p:pic>
      <p:pic>
        <p:nvPicPr>
          <p:cNvPr id="1074" name="Google Shape;1074;p42" descr="Marke 3 mit einfarbiger Füllung"/>
          <p:cNvPicPr preferRelativeResize="0"/>
          <p:nvPr/>
        </p:nvPicPr>
        <p:blipFill rotWithShape="1">
          <a:blip r:embed="rId6">
            <a:alphaModFix/>
          </a:blip>
          <a:srcRect/>
          <a:stretch/>
        </p:blipFill>
        <p:spPr>
          <a:xfrm>
            <a:off x="3238646" y="3822435"/>
            <a:ext cx="180000" cy="180000"/>
          </a:xfrm>
          <a:prstGeom prst="rect">
            <a:avLst/>
          </a:prstGeom>
          <a:noFill/>
          <a:ln>
            <a:noFill/>
          </a:ln>
        </p:spPr>
      </p:pic>
      <p:pic>
        <p:nvPicPr>
          <p:cNvPr id="1075" name="Google Shape;1075;p42" descr="Marke 3 mit einfarbiger Füllung"/>
          <p:cNvPicPr preferRelativeResize="0"/>
          <p:nvPr/>
        </p:nvPicPr>
        <p:blipFill rotWithShape="1">
          <a:blip r:embed="rId6">
            <a:alphaModFix/>
          </a:blip>
          <a:srcRect/>
          <a:stretch/>
        </p:blipFill>
        <p:spPr>
          <a:xfrm>
            <a:off x="6392979" y="3822435"/>
            <a:ext cx="180000" cy="180000"/>
          </a:xfrm>
          <a:prstGeom prst="rect">
            <a:avLst/>
          </a:prstGeom>
          <a:noFill/>
          <a:ln>
            <a:noFill/>
          </a:ln>
        </p:spPr>
      </p:pic>
      <p:pic>
        <p:nvPicPr>
          <p:cNvPr id="1076" name="Google Shape;1076;p42" descr="Abzeichen mit einfarbiger Füllung"/>
          <p:cNvPicPr preferRelativeResize="0"/>
          <p:nvPr/>
        </p:nvPicPr>
        <p:blipFill rotWithShape="1">
          <a:blip r:embed="rId3">
            <a:alphaModFix/>
          </a:blip>
          <a:srcRect/>
          <a:stretch/>
        </p:blipFill>
        <p:spPr>
          <a:xfrm>
            <a:off x="5303869" y="4613594"/>
            <a:ext cx="180000" cy="180000"/>
          </a:xfrm>
          <a:prstGeom prst="rect">
            <a:avLst/>
          </a:prstGeom>
          <a:noFill/>
          <a:ln>
            <a:noFill/>
          </a:ln>
        </p:spPr>
      </p:pic>
      <p:cxnSp>
        <p:nvCxnSpPr>
          <p:cNvPr id="1077" name="Google Shape;1077;p42"/>
          <p:cNvCxnSpPr/>
          <p:nvPr/>
        </p:nvCxnSpPr>
        <p:spPr>
          <a:xfrm rot="10800000">
            <a:off x="5217833" y="4505046"/>
            <a:ext cx="0" cy="397097"/>
          </a:xfrm>
          <a:prstGeom prst="straightConnector1">
            <a:avLst/>
          </a:prstGeom>
          <a:noFill/>
          <a:ln w="19050" cap="flat" cmpd="sng">
            <a:solidFill>
              <a:srgbClr val="FBCCE2"/>
            </a:solidFill>
            <a:prstDash val="solid"/>
            <a:round/>
            <a:headEnd type="none" w="sm" len="sm"/>
            <a:tailEnd type="none" w="sm" len="sm"/>
          </a:ln>
        </p:spPr>
      </p:cxnSp>
      <p:cxnSp>
        <p:nvCxnSpPr>
          <p:cNvPr id="1078" name="Google Shape;1078;p42"/>
          <p:cNvCxnSpPr/>
          <p:nvPr/>
        </p:nvCxnSpPr>
        <p:spPr>
          <a:xfrm rot="10800000">
            <a:off x="4845446" y="2462954"/>
            <a:ext cx="0" cy="331727"/>
          </a:xfrm>
          <a:prstGeom prst="straightConnector1">
            <a:avLst/>
          </a:prstGeom>
          <a:noFill/>
          <a:ln w="19050" cap="flat" cmpd="sng">
            <a:solidFill>
              <a:schemeClr val="accent2"/>
            </a:solidFill>
            <a:prstDash val="solid"/>
            <a:round/>
            <a:headEnd type="none" w="sm" len="sm"/>
            <a:tailEnd type="none" w="sm" len="sm"/>
          </a:ln>
        </p:spPr>
      </p:cxnSp>
      <p:cxnSp>
        <p:nvCxnSpPr>
          <p:cNvPr id="1079" name="Google Shape;1079;p42"/>
          <p:cNvCxnSpPr/>
          <p:nvPr/>
        </p:nvCxnSpPr>
        <p:spPr>
          <a:xfrm rot="10800000">
            <a:off x="2980864" y="2462954"/>
            <a:ext cx="0" cy="331727"/>
          </a:xfrm>
          <a:prstGeom prst="straightConnector1">
            <a:avLst/>
          </a:prstGeom>
          <a:noFill/>
          <a:ln w="19050" cap="flat" cmpd="sng">
            <a:solidFill>
              <a:schemeClr val="accent2"/>
            </a:solidFill>
            <a:prstDash val="solid"/>
            <a:round/>
            <a:headEnd type="none" w="sm" len="sm"/>
            <a:tailEnd type="none" w="sm" len="sm"/>
          </a:ln>
        </p:spPr>
      </p:cxnSp>
      <p:pic>
        <p:nvPicPr>
          <p:cNvPr id="1080" name="Google Shape;1080;p42" descr="Marke 4 mit einfarbiger Füllung"/>
          <p:cNvPicPr preferRelativeResize="0"/>
          <p:nvPr/>
        </p:nvPicPr>
        <p:blipFill rotWithShape="1">
          <a:blip r:embed="rId7">
            <a:alphaModFix/>
          </a:blip>
          <a:srcRect/>
          <a:stretch/>
        </p:blipFill>
        <p:spPr>
          <a:xfrm>
            <a:off x="3028614" y="2538817"/>
            <a:ext cx="180000" cy="180000"/>
          </a:xfrm>
          <a:prstGeom prst="rect">
            <a:avLst/>
          </a:prstGeom>
          <a:noFill/>
          <a:ln>
            <a:noFill/>
          </a:ln>
        </p:spPr>
      </p:pic>
      <p:pic>
        <p:nvPicPr>
          <p:cNvPr id="1081" name="Google Shape;1081;p42" descr="Marke 4 mit einfarbiger Füllung"/>
          <p:cNvPicPr preferRelativeResize="0"/>
          <p:nvPr/>
        </p:nvPicPr>
        <p:blipFill rotWithShape="1">
          <a:blip r:embed="rId7">
            <a:alphaModFix/>
          </a:blip>
          <a:srcRect/>
          <a:stretch/>
        </p:blipFill>
        <p:spPr>
          <a:xfrm>
            <a:off x="4892379" y="2538817"/>
            <a:ext cx="180000" cy="180000"/>
          </a:xfrm>
          <a:prstGeom prst="rect">
            <a:avLst/>
          </a:prstGeom>
          <a:noFill/>
          <a:ln>
            <a:noFill/>
          </a:ln>
        </p:spPr>
      </p:pic>
      <p:pic>
        <p:nvPicPr>
          <p:cNvPr id="1082" name="Google Shape;1082;p42" descr="Marke 4 mit einfarbiger Füllung"/>
          <p:cNvPicPr preferRelativeResize="0"/>
          <p:nvPr/>
        </p:nvPicPr>
        <p:blipFill rotWithShape="1">
          <a:blip r:embed="rId7">
            <a:alphaModFix/>
          </a:blip>
          <a:srcRect/>
          <a:stretch/>
        </p:blipFill>
        <p:spPr>
          <a:xfrm>
            <a:off x="2155697" y="3822435"/>
            <a:ext cx="180000" cy="180000"/>
          </a:xfrm>
          <a:prstGeom prst="rect">
            <a:avLst/>
          </a:prstGeom>
          <a:noFill/>
          <a:ln>
            <a:noFill/>
          </a:ln>
        </p:spPr>
      </p:pic>
      <p:pic>
        <p:nvPicPr>
          <p:cNvPr id="1083" name="Google Shape;1083;p42" descr="Marke 4 mit einfarbiger Füllung"/>
          <p:cNvPicPr preferRelativeResize="0"/>
          <p:nvPr/>
        </p:nvPicPr>
        <p:blipFill rotWithShape="1">
          <a:blip r:embed="rId7">
            <a:alphaModFix/>
          </a:blip>
          <a:srcRect/>
          <a:stretch/>
        </p:blipFill>
        <p:spPr>
          <a:xfrm>
            <a:off x="5316068" y="3822435"/>
            <a:ext cx="180000" cy="180000"/>
          </a:xfrm>
          <a:prstGeom prst="rect">
            <a:avLst/>
          </a:prstGeom>
          <a:noFill/>
          <a:ln>
            <a:noFill/>
          </a:ln>
        </p:spPr>
      </p:pic>
      <p:pic>
        <p:nvPicPr>
          <p:cNvPr id="1084" name="Google Shape;1084;p42" descr="Marke 4 mit einfarbiger Füllung"/>
          <p:cNvPicPr preferRelativeResize="0"/>
          <p:nvPr/>
        </p:nvPicPr>
        <p:blipFill rotWithShape="1">
          <a:blip r:embed="rId7">
            <a:alphaModFix/>
          </a:blip>
          <a:srcRect/>
          <a:stretch/>
        </p:blipFill>
        <p:spPr>
          <a:xfrm>
            <a:off x="4712379" y="4613594"/>
            <a:ext cx="180000" cy="180000"/>
          </a:xfrm>
          <a:prstGeom prst="rect">
            <a:avLst/>
          </a:prstGeom>
          <a:noFill/>
          <a:ln>
            <a:noFill/>
          </a:ln>
        </p:spPr>
      </p:pic>
      <p:pic>
        <p:nvPicPr>
          <p:cNvPr id="1085" name="Google Shape;1085;p42" descr="Marke 6 mit einfarbiger Füllung"/>
          <p:cNvPicPr preferRelativeResize="0"/>
          <p:nvPr/>
        </p:nvPicPr>
        <p:blipFill rotWithShape="1">
          <a:blip r:embed="rId8">
            <a:alphaModFix/>
          </a:blip>
          <a:srcRect/>
          <a:stretch/>
        </p:blipFill>
        <p:spPr>
          <a:xfrm>
            <a:off x="5971945" y="2538817"/>
            <a:ext cx="180000" cy="180000"/>
          </a:xfrm>
          <a:prstGeom prst="rect">
            <a:avLst/>
          </a:prstGeom>
          <a:noFill/>
          <a:ln>
            <a:noFill/>
          </a:ln>
        </p:spPr>
      </p:pic>
      <p:pic>
        <p:nvPicPr>
          <p:cNvPr id="1086" name="Google Shape;1086;p42" descr="Marke 6 mit einfarbiger Füllung"/>
          <p:cNvPicPr preferRelativeResize="0"/>
          <p:nvPr/>
        </p:nvPicPr>
        <p:blipFill rotWithShape="1">
          <a:blip r:embed="rId8">
            <a:alphaModFix/>
          </a:blip>
          <a:srcRect/>
          <a:stretch/>
        </p:blipFill>
        <p:spPr>
          <a:xfrm>
            <a:off x="2448371" y="2538817"/>
            <a:ext cx="180000" cy="180000"/>
          </a:xfrm>
          <a:prstGeom prst="rect">
            <a:avLst/>
          </a:prstGeom>
          <a:noFill/>
          <a:ln>
            <a:noFill/>
          </a:ln>
        </p:spPr>
      </p:pic>
      <p:pic>
        <p:nvPicPr>
          <p:cNvPr id="1087" name="Google Shape;1087;p42" descr="Marke 6 mit einfarbiger Füllung"/>
          <p:cNvPicPr preferRelativeResize="0"/>
          <p:nvPr/>
        </p:nvPicPr>
        <p:blipFill rotWithShape="1">
          <a:blip r:embed="rId8">
            <a:alphaModFix/>
          </a:blip>
          <a:srcRect/>
          <a:stretch/>
        </p:blipFill>
        <p:spPr>
          <a:xfrm>
            <a:off x="3448537" y="3822435"/>
            <a:ext cx="180000" cy="180000"/>
          </a:xfrm>
          <a:prstGeom prst="rect">
            <a:avLst/>
          </a:prstGeom>
          <a:noFill/>
          <a:ln>
            <a:noFill/>
          </a:ln>
        </p:spPr>
      </p:pic>
      <p:pic>
        <p:nvPicPr>
          <p:cNvPr id="1088" name="Google Shape;1088;p42" descr="Marke 6 mit einfarbiger Füllung"/>
          <p:cNvPicPr preferRelativeResize="0"/>
          <p:nvPr/>
        </p:nvPicPr>
        <p:blipFill rotWithShape="1">
          <a:blip r:embed="rId8">
            <a:alphaModFix/>
          </a:blip>
          <a:srcRect/>
          <a:stretch/>
        </p:blipFill>
        <p:spPr>
          <a:xfrm>
            <a:off x="6617539" y="3822435"/>
            <a:ext cx="180000" cy="180000"/>
          </a:xfrm>
          <a:prstGeom prst="rect">
            <a:avLst/>
          </a:prstGeom>
          <a:noFill/>
          <a:ln>
            <a:noFill/>
          </a:ln>
        </p:spPr>
      </p:pic>
      <p:sp>
        <p:nvSpPr>
          <p:cNvPr id="1089" name="Google Shape;1089;p42"/>
          <p:cNvSpPr txBox="1"/>
          <p:nvPr/>
        </p:nvSpPr>
        <p:spPr>
          <a:xfrm>
            <a:off x="7616068" y="1935991"/>
            <a:ext cx="3370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Montserrat Medium"/>
              <a:buNone/>
            </a:pPr>
            <a:r>
              <a:rPr lang="en-US" sz="2000" i="0" u="none" strike="noStrike" cap="none">
                <a:solidFill>
                  <a:schemeClr val="dk2"/>
                </a:solidFill>
                <a:latin typeface="Montserrat Medium"/>
                <a:ea typeface="Montserrat Medium"/>
                <a:cs typeface="Montserrat Medium"/>
                <a:sym typeface="Montserrat Medium"/>
              </a:rPr>
              <a:t>Possible API workflows</a:t>
            </a:r>
            <a:endParaRPr sz="2000">
              <a:solidFill>
                <a:schemeClr val="dk2"/>
              </a:solidFill>
              <a:latin typeface="Montserrat Medium"/>
              <a:ea typeface="Montserrat Medium"/>
              <a:cs typeface="Montserrat Medium"/>
              <a:sym typeface="Montserrat Medium"/>
            </a:endParaRPr>
          </a:p>
        </p:txBody>
      </p:sp>
      <p:sp>
        <p:nvSpPr>
          <p:cNvPr id="1090" name="Google Shape;1090;p42"/>
          <p:cNvSpPr txBox="1"/>
          <p:nvPr/>
        </p:nvSpPr>
        <p:spPr>
          <a:xfrm>
            <a:off x="7616075" y="2406700"/>
            <a:ext cx="3162900" cy="2893059"/>
          </a:xfrm>
          <a:prstGeom prst="rect">
            <a:avLst/>
          </a:prstGeom>
          <a:noFill/>
          <a:ln>
            <a:noFill/>
          </a:ln>
        </p:spPr>
        <p:txBody>
          <a:bodyPr spcFirstLastPara="1" wrap="square" lIns="91425" tIns="45700" rIns="91425" bIns="45700" anchor="t" anchorCtr="0">
            <a:spAutoFit/>
          </a:bodyPr>
          <a:lstStyle/>
          <a:p>
            <a:pPr marL="228600" marR="0" lvl="0" indent="-241300" algn="l" rtl="0">
              <a:lnSpc>
                <a:spcPct val="100000"/>
              </a:lnSpc>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Catalog published from SEP   to portals</a:t>
            </a:r>
            <a:endParaRPr dirty="0">
              <a:latin typeface="Montserrat Light"/>
              <a:ea typeface="Montserrat Light"/>
              <a:cs typeface="Montserrat Light"/>
              <a:sym typeface="Montserrat Light"/>
            </a:endParaRPr>
          </a:p>
          <a:p>
            <a:pPr marL="228600" marR="0" lvl="0" indent="-241300" algn="l" rtl="0">
              <a:lnSpc>
                <a:spcPct val="100000"/>
              </a:lnSpc>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Customer onboarding to SEP</a:t>
            </a:r>
            <a:endParaRPr i="0" u="none" strike="noStrike" cap="none" dirty="0">
              <a:solidFill>
                <a:schemeClr val="dk1"/>
              </a:solidFill>
              <a:latin typeface="Montserrat Light"/>
              <a:ea typeface="Montserrat Light"/>
              <a:cs typeface="Montserrat Light"/>
              <a:sym typeface="Montserrat Light"/>
            </a:endParaRPr>
          </a:p>
          <a:p>
            <a:pPr marL="228600" marR="0" lvl="0" indent="-241300" algn="l" rtl="0">
              <a:lnSpc>
                <a:spcPct val="100000"/>
              </a:lnSpc>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Customer orders API, SEP sends credentials to access API</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If necessary SEP requests user consent for API.  Capacity management is done. Customer uses API. SEP performs metering and rating.</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SEP </a:t>
            </a:r>
            <a:r>
              <a:rPr lang="en-US" i="0" u="none" strike="noStrike" cap="none" dirty="0" err="1">
                <a:solidFill>
                  <a:schemeClr val="dk1"/>
                </a:solidFill>
                <a:latin typeface="Montserrat Light"/>
                <a:ea typeface="Montserrat Light"/>
                <a:cs typeface="Montserrat Light"/>
                <a:sym typeface="Montserrat Light"/>
              </a:rPr>
              <a:t>initates</a:t>
            </a:r>
            <a:r>
              <a:rPr lang="en-US" i="0" u="none" strike="noStrike" cap="none" dirty="0">
                <a:solidFill>
                  <a:schemeClr val="dk1"/>
                </a:solidFill>
                <a:latin typeface="Montserrat Light"/>
                <a:ea typeface="Montserrat Light"/>
                <a:cs typeface="Montserrat Light"/>
                <a:sym typeface="Montserrat Light"/>
              </a:rPr>
              <a:t> billing for wholesale and retail</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Customer offboarding</a:t>
            </a:r>
            <a:endParaRPr dirty="0">
              <a:latin typeface="Montserrat Light"/>
              <a:ea typeface="Montserrat Light"/>
              <a:cs typeface="Montserrat Light"/>
              <a:sym typeface="Montserrat Light"/>
            </a:endParaRPr>
          </a:p>
        </p:txBody>
      </p:sp>
      <p:sp>
        <p:nvSpPr>
          <p:cNvPr id="1091" name="Google Shape;1091;p42"/>
          <p:cNvSpPr/>
          <p:nvPr/>
        </p:nvSpPr>
        <p:spPr>
          <a:xfrm>
            <a:off x="7605875" y="5544400"/>
            <a:ext cx="3390600" cy="482100"/>
          </a:xfrm>
          <a:prstGeom prst="roundRect">
            <a:avLst>
              <a:gd name="adj" fmla="val 16667"/>
            </a:avLst>
          </a:prstGeom>
          <a:solidFill>
            <a:schemeClr val="dk2"/>
          </a:solidFill>
          <a:ln w="19050" cap="flat" cmpd="sng">
            <a:solidFill>
              <a:schemeClr val="dk2"/>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endParaRPr/>
          </a:p>
        </p:txBody>
      </p:sp>
      <p:cxnSp>
        <p:nvCxnSpPr>
          <p:cNvPr id="1092" name="Google Shape;1092;p42"/>
          <p:cNvCxnSpPr/>
          <p:nvPr/>
        </p:nvCxnSpPr>
        <p:spPr>
          <a:xfrm rot="10800000">
            <a:off x="7790775" y="5659445"/>
            <a:ext cx="0" cy="252000"/>
          </a:xfrm>
          <a:prstGeom prst="straightConnector1">
            <a:avLst/>
          </a:prstGeom>
          <a:noFill/>
          <a:ln w="19050" cap="flat" cmpd="sng">
            <a:solidFill>
              <a:schemeClr val="accent2"/>
            </a:solidFill>
            <a:prstDash val="solid"/>
            <a:round/>
            <a:headEnd type="none" w="sm" len="sm"/>
            <a:tailEnd type="none" w="sm" len="sm"/>
          </a:ln>
        </p:spPr>
      </p:cxnSp>
      <p:sp>
        <p:nvSpPr>
          <p:cNvPr id="1093" name="Google Shape;1093;p42"/>
          <p:cNvSpPr txBox="1"/>
          <p:nvPr/>
        </p:nvSpPr>
        <p:spPr>
          <a:xfrm>
            <a:off x="7808100" y="5647000"/>
            <a:ext cx="111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Service API</a:t>
            </a:r>
            <a:endParaRPr sz="1200" i="0" u="none" strike="noStrike" cap="none">
              <a:solidFill>
                <a:schemeClr val="lt1"/>
              </a:solidFill>
              <a:latin typeface="Montserrat Medium"/>
              <a:ea typeface="Montserrat Medium"/>
              <a:cs typeface="Montserrat Medium"/>
              <a:sym typeface="Montserrat Medium"/>
            </a:endParaRPr>
          </a:p>
        </p:txBody>
      </p:sp>
      <p:cxnSp>
        <p:nvCxnSpPr>
          <p:cNvPr id="1095" name="Google Shape;1095;p42"/>
          <p:cNvCxnSpPr/>
          <p:nvPr/>
        </p:nvCxnSpPr>
        <p:spPr>
          <a:xfrm rot="10800000">
            <a:off x="8999088" y="5659445"/>
            <a:ext cx="0" cy="252000"/>
          </a:xfrm>
          <a:prstGeom prst="straightConnector1">
            <a:avLst/>
          </a:prstGeom>
          <a:noFill/>
          <a:ln w="19050" cap="flat" cmpd="sng">
            <a:solidFill>
              <a:schemeClr val="accent5"/>
            </a:solidFill>
            <a:prstDash val="solid"/>
            <a:round/>
            <a:headEnd type="none" w="sm" len="sm"/>
            <a:tailEnd type="none" w="sm" len="sm"/>
          </a:ln>
        </p:spPr>
      </p:cxnSp>
      <p:sp>
        <p:nvSpPr>
          <p:cNvPr id="1096" name="Google Shape;1096;p42"/>
          <p:cNvSpPr txBox="1"/>
          <p:nvPr/>
        </p:nvSpPr>
        <p:spPr>
          <a:xfrm>
            <a:off x="9016421" y="5647000"/>
            <a:ext cx="734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IT API</a:t>
            </a:r>
            <a:endParaRPr sz="1200" i="0" u="none" strike="noStrike" cap="none">
              <a:solidFill>
                <a:schemeClr val="lt1"/>
              </a:solidFill>
              <a:latin typeface="Montserrat Medium"/>
              <a:ea typeface="Montserrat Medium"/>
              <a:cs typeface="Montserrat Medium"/>
              <a:sym typeface="Montserrat Medium"/>
            </a:endParaRPr>
          </a:p>
        </p:txBody>
      </p:sp>
      <p:cxnSp>
        <p:nvCxnSpPr>
          <p:cNvPr id="1097" name="Google Shape;1097;p42"/>
          <p:cNvCxnSpPr/>
          <p:nvPr/>
        </p:nvCxnSpPr>
        <p:spPr>
          <a:xfrm rot="10800000">
            <a:off x="9779275" y="5659445"/>
            <a:ext cx="0" cy="252000"/>
          </a:xfrm>
          <a:prstGeom prst="straightConnector1">
            <a:avLst/>
          </a:prstGeom>
          <a:noFill/>
          <a:ln w="19050" cap="flat" cmpd="sng">
            <a:solidFill>
              <a:srgbClr val="FBCCE2"/>
            </a:solidFill>
            <a:prstDash val="solid"/>
            <a:round/>
            <a:headEnd type="none" w="sm" len="sm"/>
            <a:tailEnd type="none" w="sm" len="sm"/>
          </a:ln>
        </p:spPr>
      </p:cxnSp>
      <p:sp>
        <p:nvSpPr>
          <p:cNvPr id="1098" name="Google Shape;1098;p42"/>
          <p:cNvSpPr txBox="1"/>
          <p:nvPr/>
        </p:nvSpPr>
        <p:spPr>
          <a:xfrm>
            <a:off x="9796600" y="5647000"/>
            <a:ext cx="111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Operate API</a:t>
            </a:r>
            <a:endParaRPr sz="1200" i="0" u="none" strike="noStrike" cap="none">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43"/>
          <p:cNvSpPr txBox="1">
            <a:spLocks noGrp="1"/>
          </p:cNvSpPr>
          <p:nvPr>
            <p:ph type="title"/>
          </p:nvPr>
        </p:nvSpPr>
        <p:spPr>
          <a:xfrm>
            <a:off x="422850" y="417173"/>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a:t>
            </a:r>
            <a:br>
              <a:rPr lang="en-US"/>
            </a:br>
            <a:r>
              <a:rPr lang="en-US"/>
              <a:t>to work in CAMARA</a:t>
            </a:r>
            <a:endParaRPr/>
          </a:p>
        </p:txBody>
      </p:sp>
      <p:sp>
        <p:nvSpPr>
          <p:cNvPr id="1104" name="Google Shape;1104;p43"/>
          <p:cNvSpPr txBox="1"/>
          <p:nvPr/>
        </p:nvSpPr>
        <p:spPr>
          <a:xfrm>
            <a:off x="500675" y="2671652"/>
            <a:ext cx="5126400" cy="2635593"/>
          </a:xfrm>
          <a:prstGeom prst="rect">
            <a:avLst/>
          </a:prstGeom>
          <a:solidFill>
            <a:srgbClr val="3A9BF3"/>
          </a:solidFill>
          <a:ln>
            <a:noFill/>
          </a:ln>
        </p:spPr>
        <p:txBody>
          <a:bodyPr spcFirstLastPara="1" wrap="square" lIns="228600" tIns="228600" rIns="228600" bIns="228600" anchor="t" anchorCtr="0">
            <a:spAutoFit/>
          </a:bodyPr>
          <a:lstStyle/>
          <a:p>
            <a:pPr marL="0" marR="0" lvl="0" indent="0" algn="l" rtl="0">
              <a:lnSpc>
                <a:spcPct val="115000"/>
              </a:lnSpc>
              <a:spcBef>
                <a:spcPts val="1400"/>
              </a:spcBef>
              <a:spcAft>
                <a:spcPts val="0"/>
              </a:spcAft>
              <a:buClr>
                <a:schemeClr val="dk1"/>
              </a:buClr>
              <a:buSzPts val="1100"/>
              <a:buFont typeface="Montserrat Light"/>
              <a:buNone/>
            </a:pPr>
            <a:r>
              <a:rPr lang="en-US" sz="2000" dirty="0">
                <a:solidFill>
                  <a:schemeClr val="lt1"/>
                </a:solidFill>
                <a:latin typeface="Montserrat Medium"/>
                <a:ea typeface="Montserrat Medium"/>
                <a:cs typeface="Montserrat Medium"/>
                <a:sym typeface="Montserrat Medium"/>
              </a:rPr>
              <a:t>Collaborative Innovation</a:t>
            </a:r>
            <a:endParaRPr sz="2000" dirty="0">
              <a:solidFill>
                <a:schemeClr val="lt1"/>
              </a:solidFill>
              <a:latin typeface="Montserrat Medium"/>
              <a:ea typeface="Montserrat Medium"/>
              <a:cs typeface="Montserrat Medium"/>
              <a:sym typeface="Montserrat Medium"/>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Industry Collaboration</a:t>
            </a:r>
            <a:endParaRPr dirty="0">
              <a:solidFill>
                <a:schemeClr val="lt1"/>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Standardization: contribute to development of industry standards, ensuring interoperability and consistency across networks and services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Bring in your requirements!</a:t>
            </a:r>
          </a:p>
          <a:p>
            <a:pPr marL="457200" marR="0" lvl="0" indent="-317500" algn="l" rtl="0">
              <a:lnSpc>
                <a:spcPct val="115000"/>
              </a:lnSpc>
              <a:spcBef>
                <a:spcPts val="0"/>
              </a:spcBef>
              <a:spcAft>
                <a:spcPts val="0"/>
              </a:spcAft>
              <a:buClr>
                <a:schemeClr val="lt1"/>
              </a:buClr>
              <a:buSzPts val="1400"/>
              <a:buFont typeface="Montserrat Light"/>
              <a:buChar char="●"/>
            </a:pPr>
            <a:endParaRPr dirty="0">
              <a:solidFill>
                <a:schemeClr val="lt1"/>
              </a:solidFill>
              <a:latin typeface="Montserrat Light"/>
              <a:ea typeface="Montserrat Light"/>
              <a:cs typeface="Montserrat Light"/>
              <a:sym typeface="Montserrat Light"/>
            </a:endParaRPr>
          </a:p>
        </p:txBody>
      </p:sp>
      <p:sp>
        <p:nvSpPr>
          <p:cNvPr id="1105" name="Google Shape;1105;p43"/>
          <p:cNvSpPr txBox="1"/>
          <p:nvPr/>
        </p:nvSpPr>
        <p:spPr>
          <a:xfrm>
            <a:off x="5894999" y="1984949"/>
            <a:ext cx="5126400" cy="4066241"/>
          </a:xfrm>
          <a:prstGeom prst="rect">
            <a:avLst/>
          </a:prstGeom>
          <a:solidFill>
            <a:srgbClr val="3A9BF3"/>
          </a:solidFill>
          <a:ln>
            <a:noFill/>
          </a:ln>
        </p:spPr>
        <p:txBody>
          <a:bodyPr spcFirstLastPara="1" wrap="square" lIns="228600" tIns="228600" rIns="228600" bIns="228600" anchor="t" anchorCtr="0">
            <a:spAutoFit/>
          </a:bodyPr>
          <a:lstStyle/>
          <a:p>
            <a:pPr marL="0" marR="0" lvl="0" indent="0" algn="l" rtl="0">
              <a:lnSpc>
                <a:spcPct val="115000"/>
              </a:lnSpc>
              <a:spcBef>
                <a:spcPts val="1400"/>
              </a:spcBef>
              <a:spcAft>
                <a:spcPts val="0"/>
              </a:spcAft>
              <a:buClr>
                <a:schemeClr val="dk1"/>
              </a:buClr>
              <a:buSzPts val="1100"/>
              <a:buFont typeface="Montserrat Light"/>
              <a:buNone/>
            </a:pPr>
            <a:r>
              <a:rPr lang="en-US" sz="2000" b="0" dirty="0">
                <a:solidFill>
                  <a:schemeClr val="lt1"/>
                </a:solidFill>
                <a:latin typeface="Montserrat Medium"/>
                <a:ea typeface="Montserrat Medium"/>
                <a:cs typeface="Montserrat Medium"/>
                <a:sym typeface="Montserrat Medium"/>
              </a:rPr>
              <a:t>Networking and Partnerships</a:t>
            </a:r>
            <a:endParaRPr sz="2000" dirty="0">
              <a:solidFill>
                <a:schemeClr val="lt1"/>
              </a:solidFill>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Access to a growing global network of industry leaders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Technological Advancements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Knowledge Exchange</a:t>
            </a:r>
            <a:endParaRPr b="0" dirty="0">
              <a:solidFill>
                <a:schemeClr val="lt1"/>
              </a:solidFill>
              <a:latin typeface="Montserrat Light"/>
              <a:ea typeface="Montserrat Light"/>
              <a:cs typeface="Montserrat Light"/>
              <a:sym typeface="Montserrat Light"/>
            </a:endParaRPr>
          </a:p>
          <a:p>
            <a:pPr marL="0" marR="0" lvl="0" indent="0" algn="l" rtl="0">
              <a:lnSpc>
                <a:spcPct val="115000"/>
              </a:lnSpc>
              <a:spcBef>
                <a:spcPts val="1400"/>
              </a:spcBef>
              <a:spcAft>
                <a:spcPts val="0"/>
              </a:spcAft>
              <a:buClr>
                <a:schemeClr val="dk1"/>
              </a:buClr>
              <a:buSzPts val="1100"/>
              <a:buFont typeface="Montserrat Light"/>
              <a:buNone/>
            </a:pPr>
            <a:r>
              <a:rPr lang="en-US" sz="2000" b="0" dirty="0">
                <a:solidFill>
                  <a:schemeClr val="lt1"/>
                </a:solidFill>
                <a:latin typeface="Montserrat Medium"/>
                <a:ea typeface="Montserrat Medium"/>
                <a:cs typeface="Montserrat Medium"/>
                <a:sym typeface="Montserrat Medium"/>
              </a:rPr>
              <a:t>Shared Resources</a:t>
            </a:r>
            <a:endParaRPr sz="2000" dirty="0">
              <a:solidFill>
                <a:schemeClr val="lt1"/>
              </a:solidFill>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Collaborative projects often lead to cost savings through shared resources and reduced duplication of efforts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Benefit from the collective research efforts</a:t>
            </a:r>
          </a:p>
          <a:p>
            <a:pPr marL="457200" marR="0" lvl="0" indent="-317500" algn="l" rtl="0">
              <a:lnSpc>
                <a:spcPct val="115000"/>
              </a:lnSpc>
              <a:spcBef>
                <a:spcPts val="0"/>
              </a:spcBef>
              <a:spcAft>
                <a:spcPts val="0"/>
              </a:spcAft>
              <a:buClr>
                <a:schemeClr val="lt1"/>
              </a:buClr>
              <a:buSzPts val="1400"/>
              <a:buFont typeface="Montserrat Light"/>
              <a:buChar char="●"/>
            </a:pPr>
            <a:endParaRPr dirty="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44"/>
          <p:cNvSpPr txBox="1">
            <a:spLocks noGrp="1"/>
          </p:cNvSpPr>
          <p:nvPr>
            <p:ph type="title"/>
          </p:nvPr>
        </p:nvSpPr>
        <p:spPr>
          <a:xfrm>
            <a:off x="434125" y="441611"/>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a:t>
            </a:r>
            <a:br>
              <a:rPr lang="en-US"/>
            </a:br>
            <a:r>
              <a:rPr lang="en-US"/>
              <a:t>to work in CAMARA</a:t>
            </a:r>
            <a:endParaRPr/>
          </a:p>
        </p:txBody>
      </p:sp>
      <p:sp>
        <p:nvSpPr>
          <p:cNvPr id="1112" name="Google Shape;1112;p44"/>
          <p:cNvSpPr txBox="1"/>
          <p:nvPr/>
        </p:nvSpPr>
        <p:spPr>
          <a:xfrm>
            <a:off x="434125" y="2205785"/>
            <a:ext cx="8388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Montserrat Light"/>
              <a:buNone/>
            </a:pPr>
            <a:r>
              <a:rPr lang="en-US" sz="2000">
                <a:solidFill>
                  <a:schemeClr val="dk2"/>
                </a:solidFill>
                <a:latin typeface="Montserrat Medium"/>
                <a:ea typeface="Montserrat Medium"/>
                <a:cs typeface="Montserrat Medium"/>
                <a:sym typeface="Montserrat Medium"/>
              </a:rPr>
              <a:t>Why Join CAMARA as a sponsor /member?</a:t>
            </a:r>
            <a:endParaRPr sz="2000">
              <a:solidFill>
                <a:schemeClr val="dk2"/>
              </a:solidFill>
              <a:latin typeface="Montserrat Medium"/>
              <a:ea typeface="Montserrat Medium"/>
              <a:cs typeface="Montserrat Medium"/>
              <a:sym typeface="Montserrat Medium"/>
            </a:endParaRPr>
          </a:p>
        </p:txBody>
      </p:sp>
      <p:sp>
        <p:nvSpPr>
          <p:cNvPr id="1113" name="Google Shape;1113;p44"/>
          <p:cNvSpPr/>
          <p:nvPr/>
        </p:nvSpPr>
        <p:spPr>
          <a:xfrm>
            <a:off x="434125" y="2960475"/>
            <a:ext cx="3026400" cy="1090200"/>
          </a:xfrm>
          <a:prstGeom prst="roundRect">
            <a:avLst>
              <a:gd name="adj" fmla="val 16667"/>
            </a:avLst>
          </a:prstGeom>
          <a:solidFill>
            <a:srgbClr val="3A9BF3"/>
          </a:solidFill>
          <a:ln w="9525" cap="flat" cmpd="sng">
            <a:solidFill>
              <a:srgbClr val="CFE2F3"/>
            </a:solidFill>
            <a:prstDash val="solid"/>
            <a:round/>
            <a:headEnd type="none" w="sm" len="sm"/>
            <a:tailEnd type="none" w="sm" len="sm"/>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Seat on the Governing Board to influence CAMARA strategy</a:t>
            </a:r>
            <a:endParaRPr>
              <a:solidFill>
                <a:schemeClr val="lt1"/>
              </a:solidFill>
              <a:latin typeface="Montserrat Medium"/>
              <a:ea typeface="Montserrat Medium"/>
              <a:cs typeface="Montserrat Medium"/>
              <a:sym typeface="Montserrat Medium"/>
            </a:endParaRPr>
          </a:p>
        </p:txBody>
      </p:sp>
      <p:sp>
        <p:nvSpPr>
          <p:cNvPr id="1114" name="Google Shape;1114;p44"/>
          <p:cNvSpPr/>
          <p:nvPr/>
        </p:nvSpPr>
        <p:spPr>
          <a:xfrm>
            <a:off x="4200575" y="2960475"/>
            <a:ext cx="3026400" cy="10902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Elevate your Brand</a:t>
            </a:r>
            <a:endParaRPr>
              <a:solidFill>
                <a:schemeClr val="lt1"/>
              </a:solidFill>
              <a:latin typeface="Montserrat Medium"/>
              <a:ea typeface="Montserrat Medium"/>
              <a:cs typeface="Montserrat Medium"/>
              <a:sym typeface="Montserrat Medium"/>
            </a:endParaRPr>
          </a:p>
        </p:txBody>
      </p:sp>
      <p:sp>
        <p:nvSpPr>
          <p:cNvPr id="1115" name="Google Shape;1115;p44"/>
          <p:cNvSpPr/>
          <p:nvPr/>
        </p:nvSpPr>
        <p:spPr>
          <a:xfrm>
            <a:off x="43412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Discounts on Linux Foundation events &amp; programs</a:t>
            </a:r>
            <a:endParaRPr>
              <a:solidFill>
                <a:schemeClr val="lt1"/>
              </a:solidFill>
              <a:latin typeface="Montserrat Medium"/>
              <a:ea typeface="Montserrat Medium"/>
              <a:cs typeface="Montserrat Medium"/>
              <a:sym typeface="Montserrat Medium"/>
            </a:endParaRPr>
          </a:p>
        </p:txBody>
      </p:sp>
      <p:sp>
        <p:nvSpPr>
          <p:cNvPr id="1116" name="Google Shape;1116;p44"/>
          <p:cNvSpPr/>
          <p:nvPr/>
        </p:nvSpPr>
        <p:spPr>
          <a:xfrm>
            <a:off x="796702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Platform to showcase thought leadership </a:t>
            </a:r>
            <a:endParaRPr>
              <a:solidFill>
                <a:schemeClr val="lt1"/>
              </a:solidFill>
              <a:latin typeface="Montserrat Medium"/>
              <a:ea typeface="Montserrat Medium"/>
              <a:cs typeface="Montserrat Medium"/>
              <a:sym typeface="Montserrat Medium"/>
            </a:endParaRPr>
          </a:p>
        </p:txBody>
      </p:sp>
      <p:sp>
        <p:nvSpPr>
          <p:cNvPr id="1117" name="Google Shape;1117;p44"/>
          <p:cNvSpPr/>
          <p:nvPr/>
        </p:nvSpPr>
        <p:spPr>
          <a:xfrm>
            <a:off x="420057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Help ensure the Project continues to provide needed governance &amp; infrastructure</a:t>
            </a:r>
            <a:endParaRPr>
              <a:solidFill>
                <a:schemeClr val="lt1"/>
              </a:solidFill>
              <a:latin typeface="Montserrat Medium"/>
              <a:ea typeface="Montserrat Medium"/>
              <a:cs typeface="Montserrat Medium"/>
              <a:sym typeface="Montserrat Medium"/>
            </a:endParaRPr>
          </a:p>
        </p:txBody>
      </p:sp>
      <p:sp>
        <p:nvSpPr>
          <p:cNvPr id="1118" name="Google Shape;1118;p44"/>
          <p:cNvSpPr/>
          <p:nvPr/>
        </p:nvSpPr>
        <p:spPr>
          <a:xfrm>
            <a:off x="7967025" y="2960475"/>
            <a:ext cx="3026400" cy="10902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Signal Support &amp; Commitment to open API development</a:t>
            </a:r>
            <a:endParaRPr>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45"/>
          <p:cNvSpPr txBox="1"/>
          <p:nvPr/>
        </p:nvSpPr>
        <p:spPr>
          <a:xfrm>
            <a:off x="444375" y="1760550"/>
            <a:ext cx="10614300" cy="367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chemeClr val="dk1"/>
              </a:buClr>
              <a:buSzPts val="1100"/>
              <a:buFont typeface="Montserrat Light"/>
              <a:buNone/>
            </a:pPr>
            <a:r>
              <a:rPr lang="en-US" sz="2000">
                <a:solidFill>
                  <a:schemeClr val="dk2"/>
                </a:solidFill>
                <a:latin typeface="Montserrat Medium"/>
                <a:ea typeface="Montserrat Medium"/>
                <a:cs typeface="Montserrat Medium"/>
                <a:sym typeface="Montserrat Medium"/>
              </a:rPr>
              <a:t>Individuals and organizations from API customers (e.g. enterprises and startups), aggregators, cloud operators, telco operators, network equipment vendors, system integrators, and software vendors are welcome to join CAMARA.</a:t>
            </a:r>
            <a:endParaRPr sz="2000">
              <a:solidFill>
                <a:schemeClr val="dk2"/>
              </a:solidFill>
              <a:latin typeface="Montserrat Medium"/>
              <a:ea typeface="Montserrat Medium"/>
              <a:cs typeface="Montserrat Medium"/>
              <a:sym typeface="Montserrat Medium"/>
            </a:endParaRPr>
          </a:p>
          <a:p>
            <a:pPr marL="0" marR="0" lvl="0" indent="0" algn="l" rtl="0">
              <a:lnSpc>
                <a:spcPct val="115000"/>
              </a:lnSpc>
              <a:spcBef>
                <a:spcPts val="1200"/>
              </a:spcBef>
              <a:spcAft>
                <a:spcPts val="0"/>
              </a:spcAft>
              <a:buClr>
                <a:schemeClr val="dk1"/>
              </a:buClr>
              <a:buSzPts val="1100"/>
              <a:buFont typeface="Montserrat Light"/>
              <a:buNone/>
            </a:pPr>
            <a:endParaRPr sz="1600">
              <a:solidFill>
                <a:srgbClr val="222222"/>
              </a:solidFill>
              <a:latin typeface="Montserrat Light"/>
              <a:ea typeface="Montserrat Light"/>
              <a:cs typeface="Montserrat Light"/>
              <a:sym typeface="Montserrat Light"/>
            </a:endParaRPr>
          </a:p>
          <a:p>
            <a:pPr marL="0" marR="0" lvl="0" indent="0" algn="l" rtl="0">
              <a:lnSpc>
                <a:spcPct val="115000"/>
              </a:lnSpc>
              <a:spcBef>
                <a:spcPts val="1200"/>
              </a:spcBef>
              <a:spcAft>
                <a:spcPts val="0"/>
              </a:spcAft>
              <a:buClr>
                <a:schemeClr val="dk1"/>
              </a:buClr>
              <a:buSzPts val="1100"/>
              <a:buFont typeface="Montserrat Light"/>
              <a:buNone/>
            </a:pPr>
            <a:r>
              <a:rPr lang="en-US">
                <a:solidFill>
                  <a:srgbClr val="222222"/>
                </a:solidFill>
                <a:latin typeface="Montserrat Light"/>
                <a:ea typeface="Montserrat Light"/>
                <a:cs typeface="Montserrat Light"/>
                <a:sym typeface="Montserrat Light"/>
              </a:rPr>
              <a:t>For organizations:</a:t>
            </a:r>
            <a:endParaRPr>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1000"/>
              </a:spcBef>
              <a:spcAft>
                <a:spcPts val="0"/>
              </a:spcAft>
              <a:buClr>
                <a:srgbClr val="3A9BF3"/>
              </a:buClr>
              <a:buSzPts val="1400"/>
              <a:buFont typeface="Montserrat Light"/>
              <a:buChar char="●"/>
            </a:pPr>
            <a:r>
              <a:rPr lang="en-US">
                <a:solidFill>
                  <a:srgbClr val="222222"/>
                </a:solidFill>
                <a:latin typeface="Montserrat Light"/>
                <a:ea typeface="Montserrat Light"/>
                <a:cs typeface="Montserrat Light"/>
                <a:sym typeface="Montserrat Light"/>
              </a:rPr>
              <a:t>If you are interested to show your logo on the CAMARA website as </a:t>
            </a:r>
            <a:r>
              <a:rPr lang="en-US">
                <a:solidFill>
                  <a:schemeClr val="dk2"/>
                </a:solidFill>
                <a:latin typeface="Montserrat Medium"/>
                <a:ea typeface="Montserrat Medium"/>
                <a:cs typeface="Montserrat Medium"/>
                <a:sym typeface="Montserrat Medium"/>
              </a:rPr>
              <a:t>“Participating Organization”</a:t>
            </a:r>
            <a:r>
              <a:rPr lang="en-US">
                <a:solidFill>
                  <a:srgbClr val="222222"/>
                </a:solidFill>
                <a:latin typeface="Montserrat Light"/>
                <a:ea typeface="Montserrat Light"/>
                <a:cs typeface="Montserrat Light"/>
                <a:sym typeface="Montserrat Light"/>
              </a:rPr>
              <a:t>  send a .SVG version of it to </a:t>
            </a:r>
            <a:r>
              <a:rPr lang="en-US">
                <a:solidFill>
                  <a:srgbClr val="3A9BF3"/>
                </a:solidFill>
                <a:latin typeface="Montserrat Medium"/>
                <a:ea typeface="Montserrat Medium"/>
                <a:cs typeface="Montserrat Medium"/>
                <a:sym typeface="Montserrat Medium"/>
              </a:rPr>
              <a:t>adm@lists.camaraproject.org</a:t>
            </a:r>
            <a:r>
              <a:rPr lang="en-US">
                <a:solidFill>
                  <a:srgbClr val="222222"/>
                </a:solidFill>
                <a:latin typeface="Montserrat Light"/>
                <a:ea typeface="Montserrat Light"/>
                <a:cs typeface="Montserrat Light"/>
                <a:sym typeface="Montserrat Light"/>
              </a:rPr>
              <a:t>. Participation is free, without any fees or obligations.</a:t>
            </a:r>
            <a:endParaRPr>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rgbClr val="3A9BF3"/>
              </a:buClr>
              <a:buSzPts val="1400"/>
              <a:buFont typeface="Montserrat Light"/>
              <a:buChar char="●"/>
            </a:pPr>
            <a:r>
              <a:rPr lang="en-US">
                <a:solidFill>
                  <a:srgbClr val="222222"/>
                </a:solidFill>
                <a:latin typeface="Montserrat Light"/>
                <a:ea typeface="Montserrat Light"/>
                <a:cs typeface="Montserrat Light"/>
                <a:sym typeface="Montserrat Light"/>
              </a:rPr>
              <a:t>If you would like to become a </a:t>
            </a:r>
            <a:r>
              <a:rPr lang="en-US">
                <a:solidFill>
                  <a:schemeClr val="dk2"/>
                </a:solidFill>
                <a:latin typeface="Montserrat Medium"/>
                <a:ea typeface="Montserrat Medium"/>
                <a:cs typeface="Montserrat Medium"/>
                <a:sym typeface="Montserrat Medium"/>
              </a:rPr>
              <a:t>CAMARA sponsor</a:t>
            </a:r>
            <a:r>
              <a:rPr lang="en-US">
                <a:solidFill>
                  <a:srgbClr val="222222"/>
                </a:solidFill>
                <a:latin typeface="Montserrat Medium"/>
                <a:ea typeface="Montserrat Medium"/>
                <a:cs typeface="Montserrat Medium"/>
                <a:sym typeface="Montserrat Medium"/>
              </a:rPr>
              <a:t> </a:t>
            </a:r>
            <a:r>
              <a:rPr lang="en-US">
                <a:solidFill>
                  <a:srgbClr val="222222"/>
                </a:solidFill>
                <a:latin typeface="Montserrat Light"/>
                <a:ea typeface="Montserrat Light"/>
                <a:cs typeface="Montserrat Light"/>
                <a:sym typeface="Montserrat Light"/>
              </a:rPr>
              <a:t>please don’t hesitate to use the </a:t>
            </a:r>
            <a:r>
              <a:rPr lang="en-US" u="sng">
                <a:solidFill>
                  <a:srgbClr val="3A9BF3"/>
                </a:solid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enrollment link</a:t>
            </a:r>
            <a:r>
              <a:rPr lang="en-US">
                <a:solidFill>
                  <a:srgbClr val="222222"/>
                </a:solidFill>
                <a:latin typeface="Montserrat Light"/>
                <a:ea typeface="Montserrat Light"/>
                <a:cs typeface="Montserrat Light"/>
                <a:sym typeface="Montserrat Light"/>
              </a:rPr>
              <a:t>. The cost is depending on the kind of membership and the number of employees.</a:t>
            </a:r>
            <a:endParaRPr>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rgbClr val="3A9BF3"/>
              </a:buClr>
              <a:buSzPts val="1400"/>
              <a:buFont typeface="Montserrat Light"/>
              <a:buChar char="●"/>
            </a:pPr>
            <a:r>
              <a:rPr lang="en-US">
                <a:solidFill>
                  <a:srgbClr val="222222"/>
                </a:solidFill>
                <a:latin typeface="Montserrat Light"/>
                <a:ea typeface="Montserrat Light"/>
                <a:cs typeface="Montserrat Light"/>
                <a:sym typeface="Montserrat Light"/>
              </a:rPr>
              <a:t>Associate Members of The Linux Foundation can also join as </a:t>
            </a:r>
            <a:r>
              <a:rPr lang="en-US">
                <a:solidFill>
                  <a:schemeClr val="dk2"/>
                </a:solidFill>
                <a:latin typeface="Montserrat Medium"/>
                <a:ea typeface="Montserrat Medium"/>
                <a:cs typeface="Montserrat Medium"/>
                <a:sym typeface="Montserrat Medium"/>
              </a:rPr>
              <a:t>"Associating organization"</a:t>
            </a:r>
            <a:r>
              <a:rPr lang="en-US">
                <a:solidFill>
                  <a:srgbClr val="222222"/>
                </a:solidFill>
                <a:latin typeface="Montserrat Light"/>
                <a:ea typeface="Montserrat Light"/>
                <a:cs typeface="Montserrat Light"/>
                <a:sym typeface="Montserrat Light"/>
              </a:rPr>
              <a:t> for free, without any fees or obligations.</a:t>
            </a:r>
            <a:endParaRPr>
              <a:solidFill>
                <a:srgbClr val="222222"/>
              </a:solidFill>
              <a:latin typeface="Montserrat Light"/>
              <a:ea typeface="Montserrat Light"/>
              <a:cs typeface="Montserrat Light"/>
              <a:sym typeface="Montserrat Light"/>
            </a:endParaRPr>
          </a:p>
          <a:p>
            <a:pPr marL="0" marR="0" lvl="0" indent="0" algn="l" rtl="0">
              <a:spcBef>
                <a:spcPts val="0"/>
              </a:spcBef>
              <a:spcAft>
                <a:spcPts val="0"/>
              </a:spcAft>
              <a:buClr>
                <a:schemeClr val="dk1"/>
              </a:buClr>
              <a:buSzPts val="1600"/>
              <a:buFont typeface="Montserrat Light"/>
              <a:buNone/>
            </a:pPr>
            <a:endParaRPr sz="1600">
              <a:solidFill>
                <a:srgbClr val="004750"/>
              </a:solidFill>
              <a:latin typeface="Montserrat Light"/>
              <a:ea typeface="Montserrat Light"/>
              <a:cs typeface="Montserrat Light"/>
              <a:sym typeface="Montserrat Light"/>
            </a:endParaRPr>
          </a:p>
        </p:txBody>
      </p:sp>
      <p:sp>
        <p:nvSpPr>
          <p:cNvPr id="1126" name="Google Shape;1126;p45"/>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Operators Getting Started</a:t>
            </a:r>
            <a:br>
              <a:rPr lang="en-US"/>
            </a:br>
            <a:r>
              <a:rPr lang="en-US"/>
              <a:t>with CAMARA</a:t>
            </a:r>
            <a:endParaRPr sz="2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Where are we going next…</a:t>
            </a:r>
            <a:endParaRPr/>
          </a:p>
        </p:txBody>
      </p:sp>
      <p:sp>
        <p:nvSpPr>
          <p:cNvPr id="1134" name="Google Shape;1134;p46"/>
          <p:cNvSpPr/>
          <p:nvPr/>
        </p:nvSpPr>
        <p:spPr>
          <a:xfrm>
            <a:off x="3028051" y="2320900"/>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Additional APIs and roadmap sync across CSPs, Aggregators and Hyperscalers</a:t>
            </a:r>
            <a:endParaRPr sz="2000">
              <a:solidFill>
                <a:schemeClr val="dk2"/>
              </a:solidFill>
            </a:endParaRPr>
          </a:p>
        </p:txBody>
      </p:sp>
      <p:sp>
        <p:nvSpPr>
          <p:cNvPr id="1135" name="Google Shape;1135;p46"/>
          <p:cNvSpPr/>
          <p:nvPr/>
        </p:nvSpPr>
        <p:spPr>
          <a:xfrm>
            <a:off x="3028050" y="3388300"/>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API lifecycle management consistency,</a:t>
            </a:r>
            <a:endParaRPr sz="2000">
              <a:solidFill>
                <a:schemeClr val="dk2"/>
              </a:solidFill>
            </a:endParaRPr>
          </a:p>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Documentation of API versioning and availability globally</a:t>
            </a:r>
            <a:r>
              <a:rPr lang="en-US" sz="1800">
                <a:solidFill>
                  <a:schemeClr val="dk2"/>
                </a:solidFill>
                <a:latin typeface="Montserrat Light"/>
                <a:ea typeface="Montserrat Light"/>
                <a:cs typeface="Montserrat Light"/>
                <a:sym typeface="Montserrat Light"/>
              </a:rPr>
              <a:t> </a:t>
            </a:r>
            <a:endParaRPr>
              <a:solidFill>
                <a:schemeClr val="dk2"/>
              </a:solidFill>
            </a:endParaRPr>
          </a:p>
        </p:txBody>
      </p:sp>
      <p:sp>
        <p:nvSpPr>
          <p:cNvPr id="1136" name="Google Shape;1136;p46"/>
          <p:cNvSpPr/>
          <p:nvPr/>
        </p:nvSpPr>
        <p:spPr>
          <a:xfrm>
            <a:off x="3028051" y="4455725"/>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Drive API Adoption (customers/developers and operators)</a:t>
            </a:r>
            <a:endParaRPr sz="2000">
              <a:solidFill>
                <a:schemeClr val="dk2"/>
              </a:solidFill>
            </a:endParaRPr>
          </a:p>
        </p:txBody>
      </p:sp>
      <p:sp>
        <p:nvSpPr>
          <p:cNvPr id="1137" name="Google Shape;1137;p46"/>
          <p:cNvSpPr/>
          <p:nvPr/>
        </p:nvSpPr>
        <p:spPr>
          <a:xfrm>
            <a:off x="1009203" y="2320899"/>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1</a:t>
            </a:r>
            <a:endParaRPr>
              <a:solidFill>
                <a:schemeClr val="dk2"/>
              </a:solidFill>
            </a:endParaRPr>
          </a:p>
        </p:txBody>
      </p:sp>
      <p:sp>
        <p:nvSpPr>
          <p:cNvPr id="1138" name="Google Shape;1138;p46"/>
          <p:cNvSpPr/>
          <p:nvPr/>
        </p:nvSpPr>
        <p:spPr>
          <a:xfrm>
            <a:off x="1009203" y="3388311"/>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2</a:t>
            </a:r>
            <a:endParaRPr>
              <a:solidFill>
                <a:schemeClr val="dk2"/>
              </a:solidFill>
            </a:endParaRPr>
          </a:p>
        </p:txBody>
      </p:sp>
      <p:sp>
        <p:nvSpPr>
          <p:cNvPr id="1139" name="Google Shape;1139;p46"/>
          <p:cNvSpPr/>
          <p:nvPr/>
        </p:nvSpPr>
        <p:spPr>
          <a:xfrm>
            <a:off x="1009202" y="4455723"/>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3</a:t>
            </a:r>
            <a:endParaRPr>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pic>
        <p:nvPicPr>
          <p:cNvPr id="1146" name="Google Shape;1146;p47"/>
          <p:cNvPicPr preferRelativeResize="0"/>
          <p:nvPr/>
        </p:nvPicPr>
        <p:blipFill rotWithShape="1">
          <a:blip r:embed="rId3">
            <a:alphaModFix/>
          </a:blip>
          <a:srcRect/>
          <a:stretch/>
        </p:blipFill>
        <p:spPr>
          <a:xfrm>
            <a:off x="7954800" y="2357975"/>
            <a:ext cx="3556550" cy="3556550"/>
          </a:xfrm>
          <a:prstGeom prst="rect">
            <a:avLst/>
          </a:prstGeom>
          <a:noFill/>
          <a:ln>
            <a:noFill/>
          </a:ln>
        </p:spPr>
      </p:pic>
      <p:sp>
        <p:nvSpPr>
          <p:cNvPr id="1147" name="Google Shape;1147;p4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FFFF"/>
              </a:buClr>
              <a:buSzPts val="2800"/>
              <a:buFont typeface="Montserrat Light"/>
              <a:buNone/>
            </a:pPr>
            <a:r>
              <a:rPr lang="en-US" sz="2800">
                <a:solidFill>
                  <a:srgbClr val="FFFFFF"/>
                </a:solidFill>
              </a:rPr>
              <a:t>CAMARA</a:t>
            </a:r>
            <a:br>
              <a:rPr lang="en-US" sz="2800">
                <a:solidFill>
                  <a:srgbClr val="FFFFFF"/>
                </a:solidFill>
              </a:rPr>
            </a:br>
            <a:r>
              <a:rPr lang="en-US" sz="2800">
                <a:solidFill>
                  <a:srgbClr val="FFFFFF"/>
                </a:solidFill>
              </a:rPr>
              <a:t>Contacts</a:t>
            </a:r>
            <a:endParaRPr/>
          </a:p>
        </p:txBody>
      </p:sp>
      <p:sp>
        <p:nvSpPr>
          <p:cNvPr id="1148" name="Google Shape;1148;p47"/>
          <p:cNvSpPr txBox="1">
            <a:spLocks noGrp="1"/>
          </p:cNvSpPr>
          <p:nvPr>
            <p:ph type="body" idx="1"/>
          </p:nvPr>
        </p:nvSpPr>
        <p:spPr>
          <a:xfrm>
            <a:off x="444375" y="2011075"/>
            <a:ext cx="7711500" cy="41244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300"/>
              <a:buNone/>
            </a:pPr>
            <a:r>
              <a:rPr lang="en-US" sz="1200">
                <a:latin typeface="Montserrat Medium"/>
                <a:ea typeface="Montserrat Medium"/>
                <a:cs typeface="Montserrat Medium"/>
                <a:sym typeface="Montserrat Medium"/>
              </a:rPr>
              <a:t>Individuals and organizations from API customers (e.g. enterprises and startups), aggregators, cloud operators, telco operators, network equipment vendors, system integrators, and software vendors are welcome to join CAMARA.  </a:t>
            </a:r>
            <a:endParaRPr sz="1200"/>
          </a:p>
          <a:p>
            <a:pPr marL="0" lvl="0" indent="0" algn="l" rtl="0">
              <a:lnSpc>
                <a:spcPct val="104000"/>
              </a:lnSpc>
              <a:spcBef>
                <a:spcPts val="1200"/>
              </a:spcBef>
              <a:spcAft>
                <a:spcPts val="0"/>
              </a:spcAft>
              <a:buClr>
                <a:schemeClr val="dk2"/>
              </a:buClr>
              <a:buSzPts val="1300"/>
              <a:buNone/>
            </a:pPr>
            <a:r>
              <a:rPr lang="en-US" sz="1200"/>
              <a:t>To access CAMARA technical resources like API definitions, API specifications or API code just visit the </a:t>
            </a:r>
            <a:r>
              <a:rPr lang="en-US" sz="1200" u="sng">
                <a:solidFill>
                  <a:schemeClr val="hlink"/>
                </a:solidFill>
                <a:latin typeface="Montserrat Medium"/>
                <a:ea typeface="Montserrat Medium"/>
                <a:cs typeface="Montserrat Medium"/>
                <a:sym typeface="Montserrat Medium"/>
                <a:hlinkClick r:id="rId4"/>
              </a:rPr>
              <a:t>CAMARA GitHub</a:t>
            </a:r>
            <a:r>
              <a:rPr lang="en-US" sz="1200"/>
              <a:t>. All resources are reachable without any prerequisite. To create issues and start contributing to CAMARA you need a free GitHub account without any further prerequisite. This participation is free, without any fees or obligation to work.</a:t>
            </a:r>
            <a:endParaRPr sz="1200"/>
          </a:p>
          <a:p>
            <a:pPr marL="0" lvl="0" indent="0" algn="l" rtl="0">
              <a:lnSpc>
                <a:spcPct val="104000"/>
              </a:lnSpc>
              <a:spcBef>
                <a:spcPts val="1200"/>
              </a:spcBef>
              <a:spcAft>
                <a:spcPts val="0"/>
              </a:spcAft>
              <a:buClr>
                <a:schemeClr val="dk2"/>
              </a:buClr>
              <a:buSzPts val="1300"/>
              <a:buNone/>
            </a:pPr>
            <a:r>
              <a:rPr lang="en-US" sz="1200"/>
              <a:t>If you are interested to be included in the CAMARA communication, please subscribe to </a:t>
            </a:r>
            <a:r>
              <a:rPr lang="en-US" sz="1200" u="sng">
                <a:solidFill>
                  <a:schemeClr val="hlink"/>
                </a:solidFill>
                <a:latin typeface="Montserrat Medium"/>
                <a:ea typeface="Montserrat Medium"/>
                <a:cs typeface="Montserrat Medium"/>
                <a:sym typeface="Montserrat Medium"/>
                <a:hlinkClick r:id="rId5"/>
              </a:rPr>
              <a:t>all+subscribe@lists.camaraproject.org</a:t>
            </a:r>
            <a:r>
              <a:rPr lang="en-US" sz="1200"/>
              <a:t>.  You may unsubscribe from CAMARA and these communications at any time. Participation is free.</a:t>
            </a:r>
            <a:endParaRPr sz="1200"/>
          </a:p>
          <a:p>
            <a:pPr marL="0" lvl="0" indent="0" algn="l" rtl="0">
              <a:lnSpc>
                <a:spcPct val="104000"/>
              </a:lnSpc>
              <a:spcBef>
                <a:spcPts val="1200"/>
              </a:spcBef>
              <a:spcAft>
                <a:spcPts val="0"/>
              </a:spcAft>
              <a:buClr>
                <a:schemeClr val="dk2"/>
              </a:buClr>
              <a:buSzPts val="1300"/>
              <a:buNone/>
            </a:pPr>
            <a:r>
              <a:rPr lang="en-US" sz="1200"/>
              <a:t>If you are interested to show your logo on the CAMARA website as “Participating Organization” you can send it to </a:t>
            </a:r>
            <a:r>
              <a:rPr lang="en-US" sz="1200" u="sng">
                <a:solidFill>
                  <a:schemeClr val="hlink"/>
                </a:solidFill>
                <a:latin typeface="Montserrat Medium"/>
                <a:ea typeface="Montserrat Medium"/>
                <a:cs typeface="Montserrat Medium"/>
                <a:sym typeface="Montserrat Medium"/>
                <a:hlinkClick r:id="rId6"/>
              </a:rPr>
              <a:t>adm@lists.camaraproject.org</a:t>
            </a:r>
            <a:r>
              <a:rPr lang="en-US" sz="1200"/>
              <a:t>. Participation is also free.</a:t>
            </a:r>
            <a:endParaRPr sz="1200"/>
          </a:p>
          <a:p>
            <a:pPr marL="0" lvl="0" indent="0" algn="l" rtl="0">
              <a:lnSpc>
                <a:spcPct val="104000"/>
              </a:lnSpc>
              <a:spcBef>
                <a:spcPts val="1200"/>
              </a:spcBef>
              <a:spcAft>
                <a:spcPts val="0"/>
              </a:spcAft>
              <a:buClr>
                <a:schemeClr val="dk2"/>
              </a:buClr>
              <a:buSzPts val="1300"/>
              <a:buNone/>
            </a:pPr>
            <a:r>
              <a:rPr lang="en-US" sz="1200"/>
              <a:t>If you would like to join as CAMARA sponsor or associating organization,  please don’t hesitate to use the enrollment link </a:t>
            </a:r>
            <a:r>
              <a:rPr lang="en-US" sz="1200" u="sng">
                <a:solidFill>
                  <a:schemeClr val="hlink"/>
                </a:solidFill>
                <a:latin typeface="Montserrat Medium"/>
                <a:ea typeface="Montserrat Medium"/>
                <a:cs typeface="Montserrat Medium"/>
                <a:sym typeface="Montserrat Medium"/>
                <a:hlinkClick r:id="rId7"/>
              </a:rPr>
              <a:t>https://enrollment.lfx.linuxfoundation.org/?project=camarafund</a:t>
            </a:r>
            <a:r>
              <a:rPr lang="en-US" sz="1200"/>
              <a:t>. Cost is depending on the kind of membership and the number of employees.</a:t>
            </a:r>
            <a:endParaRPr sz="12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48"/>
          <p:cNvSpPr/>
          <p:nvPr/>
        </p:nvSpPr>
        <p:spPr>
          <a:xfrm>
            <a:off x="-175" y="-125"/>
            <a:ext cx="11522100" cy="6484800"/>
          </a:xfrm>
          <a:prstGeom prst="rect">
            <a:avLst/>
          </a:prstGeom>
          <a:solidFill>
            <a:srgbClr val="FFFFFF">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pic>
        <p:nvPicPr>
          <p:cNvPr id="1156" name="Google Shape;1156;p48" descr="Ein Bild, das Text, Clipart enthält.&#10;&#10;Automatisch generierte Beschreibung"/>
          <p:cNvPicPr preferRelativeResize="0"/>
          <p:nvPr/>
        </p:nvPicPr>
        <p:blipFill rotWithShape="1">
          <a:blip r:embed="rId3">
            <a:alphaModFix/>
          </a:blip>
          <a:srcRect/>
          <a:stretch/>
        </p:blipFill>
        <p:spPr>
          <a:xfrm>
            <a:off x="2745035" y="2661812"/>
            <a:ext cx="6032002" cy="11612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Key problems we try to solve </a:t>
            </a:r>
            <a:br>
              <a:rPr lang="en-US"/>
            </a:br>
            <a:r>
              <a:rPr lang="en-US"/>
              <a:t>Consistency Benefit</a:t>
            </a:r>
            <a:endParaRPr/>
          </a:p>
        </p:txBody>
      </p:sp>
      <p:sp>
        <p:nvSpPr>
          <p:cNvPr id="193" name="Google Shape;193;p5"/>
          <p:cNvSpPr txBox="1">
            <a:spLocks noGrp="1"/>
          </p:cNvSpPr>
          <p:nvPr>
            <p:ph type="body" idx="1"/>
          </p:nvPr>
        </p:nvSpPr>
        <p:spPr>
          <a:xfrm>
            <a:off x="577775" y="2448724"/>
            <a:ext cx="10944300" cy="26586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120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Availability</a:t>
            </a:r>
            <a:r>
              <a:rPr lang="en-US" sz="2000"/>
              <a:t> across telco networks and countries is necessary:</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ensure seamless customer experience</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accelerate technology development and commercial adoption (minimize implementation effort)</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accelerate education and promotion</a:t>
            </a:r>
            <a:endParaRPr sz="1100"/>
          </a:p>
          <a:p>
            <a:pPr marL="342900" lvl="0" indent="-317500" algn="l" rtl="0">
              <a:lnSpc>
                <a:spcPct val="104000"/>
              </a:lnSpc>
              <a:spcBef>
                <a:spcPts val="1200"/>
              </a:spcBef>
              <a:spcAft>
                <a:spcPts val="0"/>
              </a:spcAft>
              <a:buClr>
                <a:srgbClr val="3A9BF3"/>
              </a:buClr>
              <a:buSzPts val="2000"/>
              <a:buFont typeface="Montserrat"/>
              <a:buChar char="•"/>
            </a:pPr>
            <a:r>
              <a:rPr lang="en-US" sz="2000"/>
              <a:t>To support application portability</a:t>
            </a:r>
            <a:endParaRPr sz="1100"/>
          </a:p>
          <a:p>
            <a:pPr marL="0" lvl="0" indent="0" algn="l" rtl="0">
              <a:lnSpc>
                <a:spcPct val="104000"/>
              </a:lnSpc>
              <a:spcBef>
                <a:spcPts val="1200"/>
              </a:spcBef>
              <a:spcAft>
                <a:spcPts val="0"/>
              </a:spcAft>
              <a:buClr>
                <a:schemeClr val="dk2"/>
              </a:buClr>
              <a:buSzPts val="2400"/>
              <a:buNone/>
            </a:pP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Key problems we try to solve</a:t>
            </a:r>
            <a:br>
              <a:rPr lang="en-US"/>
            </a:br>
            <a:r>
              <a:rPr lang="en-US"/>
              <a:t>Simplicity Benefit</a:t>
            </a:r>
            <a:endParaRPr/>
          </a:p>
        </p:txBody>
      </p:sp>
      <p:sp>
        <p:nvSpPr>
          <p:cNvPr id="201" name="Google Shape;201;p6"/>
          <p:cNvSpPr txBox="1">
            <a:spLocks noGrp="1"/>
          </p:cNvSpPr>
          <p:nvPr>
            <p:ph type="body" idx="1"/>
          </p:nvPr>
        </p:nvSpPr>
        <p:spPr>
          <a:xfrm>
            <a:off x="444375" y="1979125"/>
            <a:ext cx="4138500" cy="3895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a:solidFill>
                  <a:srgbClr val="3A9BF3"/>
                </a:solidFill>
                <a:latin typeface="Montserrat Medium"/>
                <a:ea typeface="Montserrat Medium"/>
                <a:cs typeface="Montserrat Medium"/>
                <a:sym typeface="Montserrat Medium"/>
              </a:rPr>
              <a:t>Abstraction</a:t>
            </a:r>
            <a:r>
              <a:rPr lang="en-US" sz="2000"/>
              <a:t> from Network APIs to Service APIs is necessary:</a:t>
            </a:r>
            <a:endParaRPr sz="2000"/>
          </a:p>
          <a:p>
            <a:pPr marL="285750" lvl="0" indent="-311150" algn="l" rtl="0">
              <a:lnSpc>
                <a:spcPct val="104000"/>
              </a:lnSpc>
              <a:spcBef>
                <a:spcPts val="1200"/>
              </a:spcBef>
              <a:spcAft>
                <a:spcPts val="0"/>
              </a:spcAft>
              <a:buClr>
                <a:srgbClr val="3A9BF3"/>
              </a:buClr>
              <a:buSzPts val="2000"/>
              <a:buFont typeface="Montserrat"/>
              <a:buChar char="•"/>
            </a:pPr>
            <a:r>
              <a:rPr lang="en-US" sz="2000"/>
              <a:t>To simplify telco complexity making APIs easy to consume for customers with no telco expertise (user-friendly APIs)</a:t>
            </a:r>
            <a:endParaRPr sz="2000"/>
          </a:p>
          <a:p>
            <a:pPr marL="285750" lvl="0" indent="-311150" algn="l" rtl="0">
              <a:lnSpc>
                <a:spcPct val="104000"/>
              </a:lnSpc>
              <a:spcBef>
                <a:spcPts val="1200"/>
              </a:spcBef>
              <a:spcAft>
                <a:spcPts val="0"/>
              </a:spcAft>
              <a:buClr>
                <a:srgbClr val="3A9BF3"/>
              </a:buClr>
              <a:buSzPts val="2000"/>
              <a:buFont typeface="Montserrat"/>
              <a:buChar char="•"/>
            </a:pPr>
            <a:r>
              <a:rPr lang="en-US" sz="2000"/>
              <a:t>To satisfy data privacy and regulatory requirements</a:t>
            </a:r>
            <a:endParaRPr sz="2000"/>
          </a:p>
          <a:p>
            <a:pPr marL="285750" lvl="0" indent="-311150" algn="l" rtl="0">
              <a:lnSpc>
                <a:spcPct val="104000"/>
              </a:lnSpc>
              <a:spcBef>
                <a:spcPts val="1200"/>
              </a:spcBef>
              <a:spcAft>
                <a:spcPts val="0"/>
              </a:spcAft>
              <a:buClr>
                <a:srgbClr val="3A9BF3"/>
              </a:buClr>
              <a:buSzPts val="2000"/>
              <a:buFont typeface="Montserrat"/>
              <a:buChar char="•"/>
            </a:pPr>
            <a:r>
              <a:rPr lang="en-US" sz="2000"/>
              <a:t>To facilitate application to network integration</a:t>
            </a:r>
            <a:endParaRPr sz="2000"/>
          </a:p>
        </p:txBody>
      </p:sp>
      <p:pic>
        <p:nvPicPr>
          <p:cNvPr id="202" name="Google Shape;202;p6"/>
          <p:cNvPicPr preferRelativeResize="0"/>
          <p:nvPr/>
        </p:nvPicPr>
        <p:blipFill rotWithShape="1">
          <a:blip r:embed="rId3">
            <a:alphaModFix/>
          </a:blip>
          <a:srcRect/>
          <a:stretch/>
        </p:blipFill>
        <p:spPr>
          <a:xfrm>
            <a:off x="5192413" y="1979126"/>
            <a:ext cx="5410200" cy="3895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Open Source</a:t>
            </a:r>
            <a:endParaRPr/>
          </a:p>
        </p:txBody>
      </p:sp>
      <p:sp>
        <p:nvSpPr>
          <p:cNvPr id="210" name="Google Shape;210;p7"/>
          <p:cNvSpPr txBox="1">
            <a:spLocks noGrp="1"/>
          </p:cNvSpPr>
          <p:nvPr>
            <p:ph type="body" idx="1"/>
          </p:nvPr>
        </p:nvSpPr>
        <p:spPr>
          <a:xfrm>
            <a:off x="748925" y="2448725"/>
            <a:ext cx="10024200" cy="19584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CAMARA</a:t>
            </a:r>
            <a:r>
              <a:rPr lang="en-US" sz="200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endParaRPr sz="2000"/>
          </a:p>
          <a:p>
            <a:pPr marL="0" lvl="0" indent="0" algn="l" rtl="0">
              <a:lnSpc>
                <a:spcPct val="104000"/>
              </a:lnSpc>
              <a:spcBef>
                <a:spcPts val="1200"/>
              </a:spcBef>
              <a:spcAft>
                <a:spcPts val="0"/>
              </a:spcAft>
              <a:buClr>
                <a:schemeClr val="dk2"/>
              </a:buClr>
              <a:buSzPts val="2400"/>
              <a:buNone/>
            </a:pPr>
            <a:endParaRPr sz="2000"/>
          </a:p>
        </p:txBody>
      </p:sp>
      <p:pic>
        <p:nvPicPr>
          <p:cNvPr id="211" name="Google Shape;211;p7"/>
          <p:cNvPicPr preferRelativeResize="0"/>
          <p:nvPr/>
        </p:nvPicPr>
        <p:blipFill rotWithShape="1">
          <a:blip r:embed="rId3">
            <a:alphaModFix/>
          </a:blip>
          <a:srcRect/>
          <a:stretch/>
        </p:blipFill>
        <p:spPr>
          <a:xfrm>
            <a:off x="2968025" y="4837500"/>
            <a:ext cx="2332582" cy="784526"/>
          </a:xfrm>
          <a:prstGeom prst="rect">
            <a:avLst/>
          </a:prstGeom>
          <a:noFill/>
          <a:ln>
            <a:noFill/>
          </a:ln>
        </p:spPr>
      </p:pic>
      <p:pic>
        <p:nvPicPr>
          <p:cNvPr id="212" name="Google Shape;212;p7" descr="Ein Bild, das Text, ClipArt enthält.&#10;&#10;Automatisch generierte Beschreibung"/>
          <p:cNvPicPr preferRelativeResize="0"/>
          <p:nvPr/>
        </p:nvPicPr>
        <p:blipFill rotWithShape="1">
          <a:blip r:embed="rId4">
            <a:alphaModFix/>
          </a:blip>
          <a:srcRect/>
          <a:stretch/>
        </p:blipFill>
        <p:spPr>
          <a:xfrm>
            <a:off x="5943635" y="5101981"/>
            <a:ext cx="2610426" cy="4079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220" name="Google Shape;220;p8"/>
          <p:cNvSpPr txBox="1">
            <a:spLocks noGrp="1"/>
          </p:cNvSpPr>
          <p:nvPr>
            <p:ph type="body" idx="1"/>
          </p:nvPr>
        </p:nvSpPr>
        <p:spPr>
          <a:xfrm>
            <a:off x="460900" y="2004425"/>
            <a:ext cx="5696700" cy="35019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a:t>From functional perspective the scope is limited to </a:t>
            </a:r>
            <a:r>
              <a:rPr lang="en-US" sz="2000">
                <a:solidFill>
                  <a:srgbClr val="3A9BF3"/>
                </a:solidFill>
                <a:latin typeface="Montserrat Medium"/>
                <a:ea typeface="Montserrat Medium"/>
                <a:cs typeface="Montserrat Medium"/>
                <a:sym typeface="Montserrat Medium"/>
              </a:rPr>
              <a:t>telco APIs</a:t>
            </a:r>
            <a:r>
              <a:rPr lang="en-US" sz="2000"/>
              <a:t>, that means APIs in the domain of telco mobile networks, telco fixed line networks, telco edge cloud, etc. or supporting these.</a:t>
            </a:r>
            <a:endParaRPr sz="2000"/>
          </a:p>
          <a:p>
            <a:pPr marL="0" lvl="0" indent="0" algn="l" rtl="0">
              <a:lnSpc>
                <a:spcPct val="104000"/>
              </a:lnSpc>
              <a:spcBef>
                <a:spcPts val="1200"/>
              </a:spcBef>
              <a:spcAft>
                <a:spcPts val="0"/>
              </a:spcAft>
              <a:buClr>
                <a:schemeClr val="dk2"/>
              </a:buClr>
              <a:buSzPts val="1600"/>
              <a:buNone/>
            </a:pPr>
            <a:r>
              <a:rPr lang="en-US" sz="2000"/>
              <a:t>Thereby the focus is on the </a:t>
            </a:r>
            <a:r>
              <a:rPr lang="en-US" sz="2000">
                <a:solidFill>
                  <a:srgbClr val="3A9BF3"/>
                </a:solidFill>
                <a:latin typeface="Montserrat Medium"/>
                <a:ea typeface="Montserrat Medium"/>
                <a:cs typeface="Montserrat Medium"/>
                <a:sym typeface="Montserrat Medium"/>
              </a:rPr>
              <a:t>northbound interface</a:t>
            </a:r>
            <a:r>
              <a:rPr lang="en-US" sz="2000">
                <a:latin typeface="Montserrat SemiBold"/>
                <a:ea typeface="Montserrat SemiBold"/>
                <a:cs typeface="Montserrat SemiBold"/>
                <a:sym typeface="Montserrat SemiBold"/>
              </a:rPr>
              <a:t> </a:t>
            </a:r>
            <a:r>
              <a:rPr lang="en-US" sz="2000"/>
              <a:t>(between telco operator and aggregator or capability consumer). East-/westbound interface APIs are out of scope for CAMARA.</a:t>
            </a:r>
            <a:endParaRPr sz="2000"/>
          </a:p>
        </p:txBody>
      </p:sp>
      <p:pic>
        <p:nvPicPr>
          <p:cNvPr id="221" name="Google Shape;221;p8" descr="Internet Silhouette"/>
          <p:cNvPicPr preferRelativeResize="0"/>
          <p:nvPr/>
        </p:nvPicPr>
        <p:blipFill rotWithShape="1">
          <a:blip r:embed="rId3">
            <a:alphaModFix/>
          </a:blip>
          <a:srcRect/>
          <a:stretch/>
        </p:blipFill>
        <p:spPr>
          <a:xfrm>
            <a:off x="7853529" y="1313625"/>
            <a:ext cx="774452" cy="774450"/>
          </a:xfrm>
          <a:prstGeom prst="rect">
            <a:avLst/>
          </a:prstGeom>
          <a:noFill/>
          <a:ln>
            <a:noFill/>
          </a:ln>
        </p:spPr>
      </p:pic>
      <p:pic>
        <p:nvPicPr>
          <p:cNvPr id="222" name="Google Shape;222;p8" descr="Prozessor Silhouette"/>
          <p:cNvPicPr preferRelativeResize="0"/>
          <p:nvPr/>
        </p:nvPicPr>
        <p:blipFill rotWithShape="1">
          <a:blip r:embed="rId4">
            <a:alphaModFix/>
          </a:blip>
          <a:srcRect/>
          <a:stretch/>
        </p:blipFill>
        <p:spPr>
          <a:xfrm>
            <a:off x="7853529" y="2860548"/>
            <a:ext cx="774452" cy="774450"/>
          </a:xfrm>
          <a:prstGeom prst="rect">
            <a:avLst/>
          </a:prstGeom>
          <a:noFill/>
          <a:ln>
            <a:noFill/>
          </a:ln>
        </p:spPr>
      </p:pic>
      <p:pic>
        <p:nvPicPr>
          <p:cNvPr id="223" name="Google Shape;223;p8" descr="Server Silhouette"/>
          <p:cNvPicPr preferRelativeResize="0"/>
          <p:nvPr/>
        </p:nvPicPr>
        <p:blipFill rotWithShape="1">
          <a:blip r:embed="rId5">
            <a:alphaModFix/>
          </a:blip>
          <a:srcRect/>
          <a:stretch/>
        </p:blipFill>
        <p:spPr>
          <a:xfrm>
            <a:off x="7853529" y="4801042"/>
            <a:ext cx="774452" cy="774450"/>
          </a:xfrm>
          <a:prstGeom prst="rect">
            <a:avLst/>
          </a:prstGeom>
          <a:noFill/>
          <a:ln>
            <a:noFill/>
          </a:ln>
        </p:spPr>
      </p:pic>
      <p:cxnSp>
        <p:nvCxnSpPr>
          <p:cNvPr id="224" name="Google Shape;224;p8"/>
          <p:cNvCxnSpPr>
            <a:stCxn id="221" idx="2"/>
            <a:endCxn id="222" idx="0"/>
          </p:cNvCxnSpPr>
          <p:nvPr/>
        </p:nvCxnSpPr>
        <p:spPr>
          <a:xfrm>
            <a:off x="8240755" y="2088075"/>
            <a:ext cx="0" cy="772500"/>
          </a:xfrm>
          <a:prstGeom prst="straightConnector1">
            <a:avLst/>
          </a:prstGeom>
          <a:noFill/>
          <a:ln w="38100" cap="flat" cmpd="sng">
            <a:solidFill>
              <a:schemeClr val="accent6"/>
            </a:solidFill>
            <a:prstDash val="solid"/>
            <a:round/>
            <a:headEnd type="none" w="sm" len="sm"/>
            <a:tailEnd type="none" w="sm" len="sm"/>
          </a:ln>
        </p:spPr>
      </p:cxnSp>
      <p:cxnSp>
        <p:nvCxnSpPr>
          <p:cNvPr id="225" name="Google Shape;225;p8"/>
          <p:cNvCxnSpPr>
            <a:stCxn id="226" idx="2"/>
            <a:endCxn id="223" idx="0"/>
          </p:cNvCxnSpPr>
          <p:nvPr/>
        </p:nvCxnSpPr>
        <p:spPr>
          <a:xfrm>
            <a:off x="8240756" y="4197959"/>
            <a:ext cx="0" cy="603000"/>
          </a:xfrm>
          <a:prstGeom prst="straightConnector1">
            <a:avLst/>
          </a:prstGeom>
          <a:noFill/>
          <a:ln w="38100" cap="flat" cmpd="sng">
            <a:solidFill>
              <a:schemeClr val="accent6"/>
            </a:solidFill>
            <a:prstDash val="solid"/>
            <a:round/>
            <a:headEnd type="none" w="sm" len="sm"/>
            <a:tailEnd type="none" w="sm" len="sm"/>
          </a:ln>
        </p:spPr>
      </p:cxnSp>
      <p:pic>
        <p:nvPicPr>
          <p:cNvPr id="227" name="Google Shape;227;p8" descr="Prozessor Silhouette"/>
          <p:cNvPicPr preferRelativeResize="0"/>
          <p:nvPr/>
        </p:nvPicPr>
        <p:blipFill rotWithShape="1">
          <a:blip r:embed="rId4">
            <a:alphaModFix/>
          </a:blip>
          <a:srcRect/>
          <a:stretch/>
        </p:blipFill>
        <p:spPr>
          <a:xfrm>
            <a:off x="9818058" y="2860548"/>
            <a:ext cx="774452" cy="774450"/>
          </a:xfrm>
          <a:prstGeom prst="rect">
            <a:avLst/>
          </a:prstGeom>
          <a:noFill/>
          <a:ln>
            <a:noFill/>
          </a:ln>
        </p:spPr>
      </p:pic>
      <p:pic>
        <p:nvPicPr>
          <p:cNvPr id="228" name="Google Shape;228;p8" descr="Server Silhouette"/>
          <p:cNvPicPr preferRelativeResize="0"/>
          <p:nvPr/>
        </p:nvPicPr>
        <p:blipFill rotWithShape="1">
          <a:blip r:embed="rId5">
            <a:alphaModFix/>
          </a:blip>
          <a:srcRect/>
          <a:stretch/>
        </p:blipFill>
        <p:spPr>
          <a:xfrm>
            <a:off x="9818058" y="4801042"/>
            <a:ext cx="774452" cy="774450"/>
          </a:xfrm>
          <a:prstGeom prst="rect">
            <a:avLst/>
          </a:prstGeom>
          <a:noFill/>
          <a:ln>
            <a:noFill/>
          </a:ln>
        </p:spPr>
      </p:pic>
      <p:cxnSp>
        <p:nvCxnSpPr>
          <p:cNvPr id="229" name="Google Shape;229;p8"/>
          <p:cNvCxnSpPr>
            <a:stCxn id="230" idx="2"/>
            <a:endCxn id="228" idx="0"/>
          </p:cNvCxnSpPr>
          <p:nvPr/>
        </p:nvCxnSpPr>
        <p:spPr>
          <a:xfrm>
            <a:off x="10205353" y="4197607"/>
            <a:ext cx="0" cy="603300"/>
          </a:xfrm>
          <a:prstGeom prst="straightConnector1">
            <a:avLst/>
          </a:prstGeom>
          <a:noFill/>
          <a:ln w="38100" cap="flat" cmpd="sng">
            <a:solidFill>
              <a:schemeClr val="accent6"/>
            </a:solidFill>
            <a:prstDash val="solid"/>
            <a:round/>
            <a:headEnd type="none" w="sm" len="sm"/>
            <a:tailEnd type="none" w="sm" len="sm"/>
          </a:ln>
        </p:spPr>
      </p:cxnSp>
      <p:cxnSp>
        <p:nvCxnSpPr>
          <p:cNvPr id="231" name="Google Shape;231;p8"/>
          <p:cNvCxnSpPr>
            <a:stCxn id="222" idx="3"/>
            <a:endCxn id="227" idx="1"/>
          </p:cNvCxnSpPr>
          <p:nvPr/>
        </p:nvCxnSpPr>
        <p:spPr>
          <a:xfrm>
            <a:off x="8627982" y="3247773"/>
            <a:ext cx="1190100" cy="0"/>
          </a:xfrm>
          <a:prstGeom prst="straightConnector1">
            <a:avLst/>
          </a:prstGeom>
          <a:noFill/>
          <a:ln w="38100" cap="flat" cmpd="sng">
            <a:solidFill>
              <a:schemeClr val="accent6"/>
            </a:solidFill>
            <a:prstDash val="solid"/>
            <a:round/>
            <a:headEnd type="none" w="sm" len="sm"/>
            <a:tailEnd type="none" w="sm" len="sm"/>
          </a:ln>
        </p:spPr>
      </p:cxnSp>
      <p:sp>
        <p:nvSpPr>
          <p:cNvPr id="232" name="Google Shape;232;p8"/>
          <p:cNvSpPr txBox="1"/>
          <p:nvPr/>
        </p:nvSpPr>
        <p:spPr>
          <a:xfrm>
            <a:off x="8240756" y="2295759"/>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N</a:t>
            </a:r>
            <a:endParaRPr sz="2000">
              <a:latin typeface="Montserrat Medium"/>
              <a:ea typeface="Montserrat Medium"/>
              <a:cs typeface="Montserrat Medium"/>
              <a:sym typeface="Montserrat Medium"/>
            </a:endParaRPr>
          </a:p>
        </p:txBody>
      </p:sp>
      <p:sp>
        <p:nvSpPr>
          <p:cNvPr id="233" name="Google Shape;233;p8"/>
          <p:cNvSpPr txBox="1"/>
          <p:nvPr/>
        </p:nvSpPr>
        <p:spPr>
          <a:xfrm>
            <a:off x="8835702" y="3299425"/>
            <a:ext cx="7746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000620"/>
                </a:solidFill>
                <a:latin typeface="Montserrat Medium"/>
                <a:ea typeface="Montserrat Medium"/>
                <a:cs typeface="Montserrat Medium"/>
                <a:sym typeface="Montserrat Medium"/>
              </a:rPr>
              <a:t>E/W</a:t>
            </a:r>
            <a:endParaRPr sz="2000">
              <a:latin typeface="Montserrat Medium"/>
              <a:ea typeface="Montserrat Medium"/>
              <a:cs typeface="Montserrat Medium"/>
              <a:sym typeface="Montserrat Medium"/>
            </a:endParaRPr>
          </a:p>
        </p:txBody>
      </p:sp>
      <p:sp>
        <p:nvSpPr>
          <p:cNvPr id="234" name="Google Shape;234;p8"/>
          <p:cNvSpPr txBox="1"/>
          <p:nvPr/>
        </p:nvSpPr>
        <p:spPr>
          <a:xfrm>
            <a:off x="8240756" y="4299398"/>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S</a:t>
            </a:r>
            <a:endParaRPr sz="2000">
              <a:latin typeface="Montserrat Medium"/>
              <a:ea typeface="Montserrat Medium"/>
              <a:cs typeface="Montserrat Medium"/>
              <a:sym typeface="Montserrat Medium"/>
            </a:endParaRPr>
          </a:p>
        </p:txBody>
      </p:sp>
      <p:sp>
        <p:nvSpPr>
          <p:cNvPr id="235" name="Google Shape;235;p8"/>
          <p:cNvSpPr txBox="1"/>
          <p:nvPr/>
        </p:nvSpPr>
        <p:spPr>
          <a:xfrm>
            <a:off x="10205359" y="4299235"/>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S</a:t>
            </a:r>
            <a:endParaRPr sz="2000">
              <a:latin typeface="Montserrat Medium"/>
              <a:ea typeface="Montserrat Medium"/>
              <a:cs typeface="Montserrat Medium"/>
              <a:sym typeface="Montserrat Medium"/>
            </a:endParaRPr>
          </a:p>
        </p:txBody>
      </p:sp>
      <p:sp>
        <p:nvSpPr>
          <p:cNvPr id="236" name="Google Shape;236;p8"/>
          <p:cNvSpPr txBox="1"/>
          <p:nvPr/>
        </p:nvSpPr>
        <p:spPr>
          <a:xfrm>
            <a:off x="8571574" y="1536077"/>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Application</a:t>
            </a:r>
            <a:endParaRPr sz="1200">
              <a:solidFill>
                <a:srgbClr val="000620"/>
              </a:solidFill>
              <a:latin typeface="Montserrat Medium"/>
              <a:ea typeface="Montserrat Medium"/>
              <a:cs typeface="Montserrat Medium"/>
              <a:sym typeface="Montserrat Medium"/>
            </a:endParaRPr>
          </a:p>
        </p:txBody>
      </p:sp>
      <p:sp>
        <p:nvSpPr>
          <p:cNvPr id="237" name="Google Shape;237;p8"/>
          <p:cNvSpPr txBox="1"/>
          <p:nvPr/>
        </p:nvSpPr>
        <p:spPr>
          <a:xfrm>
            <a:off x="8571587" y="5049815"/>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NT/IT/Other</a:t>
            </a:r>
            <a:endParaRPr sz="1200">
              <a:latin typeface="Montserrat Medium"/>
              <a:ea typeface="Montserrat Medium"/>
              <a:cs typeface="Montserrat Medium"/>
              <a:sym typeface="Montserrat Medium"/>
            </a:endParaRPr>
          </a:p>
        </p:txBody>
      </p:sp>
      <p:sp>
        <p:nvSpPr>
          <p:cNvPr id="238" name="Google Shape;238;p8"/>
          <p:cNvSpPr txBox="1"/>
          <p:nvPr/>
        </p:nvSpPr>
        <p:spPr>
          <a:xfrm>
            <a:off x="6486608" y="3011623"/>
            <a:ext cx="1548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Exposure Gateway</a:t>
            </a:r>
            <a:endParaRPr sz="1200">
              <a:latin typeface="Montserrat Medium"/>
              <a:ea typeface="Montserrat Medium"/>
              <a:cs typeface="Montserrat Medium"/>
              <a:sym typeface="Montserrat Medium"/>
            </a:endParaRPr>
          </a:p>
        </p:txBody>
      </p:sp>
      <p:pic>
        <p:nvPicPr>
          <p:cNvPr id="226" name="Google Shape;226;p8" descr="Blockchain Silhouette"/>
          <p:cNvPicPr preferRelativeResize="0"/>
          <p:nvPr/>
        </p:nvPicPr>
        <p:blipFill rotWithShape="1">
          <a:blip r:embed="rId6">
            <a:alphaModFix/>
          </a:blip>
          <a:srcRect/>
          <a:stretch/>
        </p:blipFill>
        <p:spPr>
          <a:xfrm>
            <a:off x="7928732" y="3573912"/>
            <a:ext cx="624048" cy="624047"/>
          </a:xfrm>
          <a:prstGeom prst="rect">
            <a:avLst/>
          </a:prstGeom>
          <a:noFill/>
          <a:ln>
            <a:noFill/>
          </a:ln>
        </p:spPr>
      </p:pic>
      <p:pic>
        <p:nvPicPr>
          <p:cNvPr id="230" name="Google Shape;230;p8" descr="Blockchain Silhouette"/>
          <p:cNvPicPr preferRelativeResize="0"/>
          <p:nvPr/>
        </p:nvPicPr>
        <p:blipFill rotWithShape="1">
          <a:blip r:embed="rId6">
            <a:alphaModFix/>
          </a:blip>
          <a:srcRect/>
          <a:stretch/>
        </p:blipFill>
        <p:spPr>
          <a:xfrm>
            <a:off x="9893329" y="3573560"/>
            <a:ext cx="624048" cy="624047"/>
          </a:xfrm>
          <a:prstGeom prst="rect">
            <a:avLst/>
          </a:prstGeom>
          <a:noFill/>
          <a:ln>
            <a:noFill/>
          </a:ln>
        </p:spPr>
      </p:pic>
      <p:sp>
        <p:nvSpPr>
          <p:cNvPr id="239" name="Google Shape;239;p8"/>
          <p:cNvSpPr txBox="1"/>
          <p:nvPr/>
        </p:nvSpPr>
        <p:spPr>
          <a:xfrm>
            <a:off x="6486600" y="3655075"/>
            <a:ext cx="1548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Transformation Function</a:t>
            </a:r>
            <a:endParaRPr sz="1200">
              <a:solidFill>
                <a:srgbClr val="000620"/>
              </a:solidFill>
              <a:latin typeface="Montserrat Medium"/>
              <a:ea typeface="Montserrat Medium"/>
              <a:cs typeface="Montserrat Medium"/>
              <a:sym typeface="Montserrat Medium"/>
            </a:endParaRPr>
          </a:p>
        </p:txBody>
      </p:sp>
      <p:sp>
        <p:nvSpPr>
          <p:cNvPr id="240" name="Google Shape;240;p8"/>
          <p:cNvSpPr txBox="1"/>
          <p:nvPr/>
        </p:nvSpPr>
        <p:spPr>
          <a:xfrm>
            <a:off x="8571587" y="2363385"/>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3A9BF3"/>
                </a:solidFill>
                <a:latin typeface="Montserrat"/>
                <a:ea typeface="Montserrat"/>
                <a:cs typeface="Montserrat"/>
                <a:sym typeface="Montserrat"/>
              </a:rPr>
              <a:t>Service API</a:t>
            </a:r>
            <a:endParaRPr sz="1200" b="1">
              <a:solidFill>
                <a:srgbClr val="3A9BF3"/>
              </a:solidFill>
              <a:latin typeface="Montserrat"/>
              <a:ea typeface="Montserrat"/>
              <a:cs typeface="Montserrat"/>
              <a:sym typeface="Montserrat"/>
            </a:endParaRPr>
          </a:p>
        </p:txBody>
      </p:sp>
      <p:sp>
        <p:nvSpPr>
          <p:cNvPr id="241" name="Google Shape;241;p8"/>
          <p:cNvSpPr txBox="1"/>
          <p:nvPr/>
        </p:nvSpPr>
        <p:spPr>
          <a:xfrm>
            <a:off x="8571462" y="4358774"/>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3A9BF3"/>
                </a:solidFill>
                <a:latin typeface="Montserrat"/>
                <a:ea typeface="Montserrat"/>
                <a:cs typeface="Montserrat"/>
                <a:sym typeface="Montserrat"/>
              </a:rPr>
              <a:t>Network API</a:t>
            </a:r>
            <a:endParaRPr sz="1200" b="1">
              <a:solidFill>
                <a:srgbClr val="3A9BF3"/>
              </a:solidFill>
              <a:latin typeface="Montserrat"/>
              <a:ea typeface="Montserrat"/>
              <a:cs typeface="Montserrat"/>
              <a:sym typeface="Montserrat"/>
            </a:endParaRPr>
          </a:p>
        </p:txBody>
      </p:sp>
      <p:sp>
        <p:nvSpPr>
          <p:cNvPr id="242" name="Google Shape;242;p8"/>
          <p:cNvSpPr txBox="1"/>
          <p:nvPr/>
        </p:nvSpPr>
        <p:spPr>
          <a:xfrm>
            <a:off x="7589058" y="5520502"/>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Operator 1</a:t>
            </a:r>
            <a:endParaRPr sz="1200">
              <a:latin typeface="Montserrat Medium"/>
              <a:ea typeface="Montserrat Medium"/>
              <a:cs typeface="Montserrat Medium"/>
              <a:sym typeface="Montserrat Medium"/>
            </a:endParaRPr>
          </a:p>
        </p:txBody>
      </p:sp>
      <p:sp>
        <p:nvSpPr>
          <p:cNvPr id="243" name="Google Shape;243;p8"/>
          <p:cNvSpPr txBox="1"/>
          <p:nvPr/>
        </p:nvSpPr>
        <p:spPr>
          <a:xfrm>
            <a:off x="9562352" y="5520502"/>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Operator 2</a:t>
            </a:r>
            <a:endParaRPr sz="1200">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251" name="Google Shape;251;p9"/>
          <p:cNvSpPr txBox="1">
            <a:spLocks noGrp="1"/>
          </p:cNvSpPr>
          <p:nvPr>
            <p:ph type="body" idx="1"/>
          </p:nvPr>
        </p:nvSpPr>
        <p:spPr>
          <a:xfrm>
            <a:off x="444373" y="1890346"/>
            <a:ext cx="5835657"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dirty="0">
                <a:latin typeface="Montserrat Medium"/>
                <a:ea typeface="Montserrat Medium"/>
                <a:cs typeface="Montserrat Medium"/>
                <a:sym typeface="Montserrat Medium"/>
              </a:rPr>
              <a:t>We differentiate between 3 types of Northbound APIs:</a:t>
            </a:r>
            <a:endParaRPr sz="2000" dirty="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Service APIs:</a:t>
            </a:r>
            <a:r>
              <a:rPr lang="en-US" sz="1400" dirty="0">
                <a:solidFill>
                  <a:srgbClr val="3A9BF3"/>
                </a:solidFill>
                <a:latin typeface="Montserrat SemiBold"/>
                <a:ea typeface="Montserrat SemiBold"/>
                <a:cs typeface="Montserrat SemiBold"/>
                <a:sym typeface="Montserrat SemiBold"/>
              </a:rPr>
              <a:t> </a:t>
            </a:r>
            <a:r>
              <a:rPr lang="en-US" sz="1400" dirty="0"/>
              <a:t>APIs intended for end consumers and integrated by developers to invoke a certain telco capability.</a:t>
            </a:r>
            <a:endParaRPr sz="1400" dirty="0"/>
          </a:p>
          <a:p>
            <a:pPr marL="285750" lvl="0" indent="-27305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Service Management APIs:</a:t>
            </a:r>
            <a:r>
              <a:rPr lang="en-US" sz="1400" dirty="0">
                <a:latin typeface="Montserrat SemiBold"/>
                <a:ea typeface="Montserrat SemiBold"/>
                <a:cs typeface="Montserrat SemiBold"/>
                <a:sym typeface="Montserrat SemiBold"/>
              </a:rPr>
              <a:t> </a:t>
            </a:r>
            <a:r>
              <a:rPr lang="en-US" sz="1400" dirty="0"/>
              <a:t>APIs intended for end consumers to manage or get data about offered Service APIs in application runtime, e.g., check service availability or performance information.</a:t>
            </a:r>
            <a:endParaRPr sz="1400" dirty="0"/>
          </a:p>
          <a:p>
            <a:pPr marL="285750" lvl="0" indent="-27940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Operate APIs:</a:t>
            </a:r>
            <a:r>
              <a:rPr lang="en-US" sz="1400" dirty="0"/>
              <a:t>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sz="1400" dirty="0"/>
          </a:p>
        </p:txBody>
      </p:sp>
      <p:pic>
        <p:nvPicPr>
          <p:cNvPr id="252" name="Google Shape;252;p9"/>
          <p:cNvPicPr preferRelativeResize="0"/>
          <p:nvPr/>
        </p:nvPicPr>
        <p:blipFill rotWithShape="1">
          <a:blip r:embed="rId3">
            <a:alphaModFix/>
          </a:blip>
          <a:srcRect/>
          <a:stretch/>
        </p:blipFill>
        <p:spPr>
          <a:xfrm>
            <a:off x="6457435" y="2347546"/>
            <a:ext cx="4758292" cy="2561647"/>
          </a:xfrm>
          <a:prstGeom prst="rect">
            <a:avLst/>
          </a:prstGeom>
          <a:noFill/>
          <a:ln>
            <a:noFill/>
          </a:ln>
        </p:spPr>
      </p:pic>
      <p:sp>
        <p:nvSpPr>
          <p:cNvPr id="253" name="Google Shape;253;p9"/>
          <p:cNvSpPr txBox="1"/>
          <p:nvPr/>
        </p:nvSpPr>
        <p:spPr>
          <a:xfrm>
            <a:off x="6457436" y="5091425"/>
            <a:ext cx="4758300" cy="133020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chemeClr val="dk2"/>
              </a:buClr>
              <a:buSzPts val="1600"/>
              <a:buFont typeface="Montserrat Light"/>
              <a:buNone/>
            </a:pPr>
            <a:r>
              <a:rPr lang="en-US" sz="1200" i="0">
                <a:solidFill>
                  <a:srgbClr val="3A9BF3"/>
                </a:solidFill>
                <a:latin typeface="Montserrat Medium"/>
                <a:ea typeface="Montserrat Medium"/>
                <a:cs typeface="Montserrat Medium"/>
                <a:sym typeface="Montserrat Medium"/>
              </a:rPr>
              <a:t>Service APIs and Service Management APIs</a:t>
            </a:r>
            <a:r>
              <a:rPr lang="en-US" sz="1200" b="0" i="0">
                <a:solidFill>
                  <a:schemeClr val="dk2"/>
                </a:solidFill>
                <a:latin typeface="Montserrat SemiBold"/>
                <a:ea typeface="Montserrat SemiBold"/>
                <a:cs typeface="Montserrat SemiBold"/>
                <a:sym typeface="Montserrat SemiBold"/>
              </a:rPr>
              <a:t> </a:t>
            </a:r>
            <a:r>
              <a:rPr lang="en-US" sz="1200" b="0" i="0">
                <a:solidFill>
                  <a:schemeClr val="dk2"/>
                </a:solidFill>
                <a:latin typeface="Montserrat Light"/>
                <a:ea typeface="Montserrat Light"/>
                <a:cs typeface="Montserrat Light"/>
                <a:sym typeface="Montserrat Light"/>
              </a:rPr>
              <a:t>are in scope of CAMARA. Operate APIs are out of scope of CAMARA (these are already covered by other SDOs = Standards Development Organizations like TM Forum).</a:t>
            </a:r>
            <a:endParaRPr sz="1200" b="0" i="0">
              <a:solidFill>
                <a:schemeClr val="dk2"/>
              </a:solidFill>
              <a:latin typeface="Montserrat Light"/>
              <a:ea typeface="Montserrat Light"/>
              <a:cs typeface="Montserrat Light"/>
              <a:sym typeface="Montserrat Light"/>
            </a:endParaRPr>
          </a:p>
        </p:txBody>
      </p:sp>
    </p:spTree>
  </p:cSld>
  <p:clrMapOvr>
    <a:masterClrMapping/>
  </p:clrMapOvr>
</p:sld>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4184</Words>
  <Application>Microsoft Office PowerPoint</Application>
  <PresentationFormat>Benutzerdefiniert</PresentationFormat>
  <Paragraphs>666</Paragraphs>
  <Slides>48</Slides>
  <Notes>48</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48</vt:i4>
      </vt:variant>
    </vt:vector>
  </HeadingPairs>
  <TitlesOfParts>
    <vt:vector size="55" baseType="lpstr">
      <vt:lpstr>Montserrat</vt:lpstr>
      <vt:lpstr>Montserrat ExtraBold</vt:lpstr>
      <vt:lpstr>Arial</vt:lpstr>
      <vt:lpstr>Montserrat Light</vt:lpstr>
      <vt:lpstr>Montserrat Medium</vt:lpstr>
      <vt:lpstr>Montserrat SemiBold</vt:lpstr>
      <vt:lpstr>Detecon_Master</vt:lpstr>
      <vt:lpstr>PowerPoint-Präsentation</vt:lpstr>
      <vt:lpstr>Content of the CAMARA presentation</vt:lpstr>
      <vt:lpstr>APIs enabling seamless access to Telco network capabilities</vt:lpstr>
      <vt:lpstr>What is the CAMARA Project? Key problems we try to solve</vt:lpstr>
      <vt:lpstr>Key problems we try to solve  Consistency Benefit</vt:lpstr>
      <vt:lpstr>Key problems we try to solve Simplicity Benefit</vt:lpstr>
      <vt:lpstr>CAMARA Open Source</vt:lpstr>
      <vt:lpstr>CAMARA Scope</vt:lpstr>
      <vt:lpstr>CAMARA Scope</vt:lpstr>
      <vt:lpstr>CAMARA – Scope / Collaboration with Open Gateway and TM Forum</vt:lpstr>
      <vt:lpstr>CAMARA – Scope / Collaboration with Open Gateway and TM Forum</vt:lpstr>
      <vt:lpstr>CAMARA – Scope / Collaboration with Open Gateway and TM Forum</vt:lpstr>
      <vt:lpstr>CAMARA Scope</vt:lpstr>
      <vt:lpstr>CAMARA API  Distribution Options</vt:lpstr>
      <vt:lpstr>What is different now in comparison to former API exposure trials?</vt:lpstr>
      <vt:lpstr>CAMARA Where we started…</vt:lpstr>
      <vt:lpstr>CAMARA … and where we are now</vt:lpstr>
      <vt:lpstr>CAMARA Logos </vt:lpstr>
      <vt:lpstr>Release Management Motivation and Benefits</vt:lpstr>
      <vt:lpstr>Release Management Release Cycle</vt:lpstr>
      <vt:lpstr>Meta-release Fall 2024</vt:lpstr>
      <vt:lpstr>Meta-release Fall 2024</vt:lpstr>
      <vt:lpstr>Beyond Fall24 Meta-release –  Upcoming APIs</vt:lpstr>
      <vt:lpstr>Current CAMARA API Families (1)</vt:lpstr>
      <vt:lpstr>Current CAMARA API Families (2)</vt:lpstr>
      <vt:lpstr>CAMARA / Open Gateway API Showcases</vt:lpstr>
      <vt:lpstr>CAMARA / Open Gateway API public launch status</vt:lpstr>
      <vt:lpstr>5G network capabilities Introduction </vt:lpstr>
      <vt:lpstr>5G network capabilities Introduction</vt:lpstr>
      <vt:lpstr>Potential Business Use Cases</vt:lpstr>
      <vt:lpstr>Benefit for developers to use CAMARA APIs</vt:lpstr>
      <vt:lpstr>Developers Getting Started with CAMARA APIs</vt:lpstr>
      <vt:lpstr>Developers Getting Started with CAMARA APIs</vt:lpstr>
      <vt:lpstr>Developers Getting Started with CAMARA APIs</vt:lpstr>
      <vt:lpstr>Benefit for developers to work in CAMARA</vt:lpstr>
      <vt:lpstr>Joining CAMARA as Developer</vt:lpstr>
      <vt:lpstr>Joining CAMARA as Developer</vt:lpstr>
      <vt:lpstr>Joining a Sub Project as Developer</vt:lpstr>
      <vt:lpstr>Contributing to CAMARA</vt:lpstr>
      <vt:lpstr>Benefit for operators to implement CAMARA APIs in their networks</vt:lpstr>
      <vt:lpstr>What have operators to do to implement Network APIs?</vt:lpstr>
      <vt:lpstr>What have operators to do to implement Network APIs?</vt:lpstr>
      <vt:lpstr>Benefit for operators to work in CAMARA</vt:lpstr>
      <vt:lpstr>Benefit for operators to work in CAMARA</vt:lpstr>
      <vt:lpstr>Operators Getting Started with CAMARA</vt:lpstr>
      <vt:lpstr>CAMARA Where are we going next…</vt:lpstr>
      <vt:lpstr>CAMARA Contacts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12</cp:revision>
  <dcterms:created xsi:type="dcterms:W3CDTF">2023-03-22T16:25:12Z</dcterms:created>
  <dcterms:modified xsi:type="dcterms:W3CDTF">2024-11-12T16:17:19Z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